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29"/>
  </p:notesMasterIdLst>
  <p:handoutMasterIdLst>
    <p:handoutMasterId r:id="rId30"/>
  </p:handoutMasterIdLst>
  <p:sldIdLst>
    <p:sldId id="459" r:id="rId2"/>
    <p:sldId id="462" r:id="rId3"/>
    <p:sldId id="463" r:id="rId4"/>
    <p:sldId id="494" r:id="rId5"/>
    <p:sldId id="467" r:id="rId6"/>
    <p:sldId id="495" r:id="rId7"/>
    <p:sldId id="469" r:id="rId8"/>
    <p:sldId id="470" r:id="rId9"/>
    <p:sldId id="471" r:id="rId10"/>
    <p:sldId id="472" r:id="rId11"/>
    <p:sldId id="442" r:id="rId12"/>
    <p:sldId id="473" r:id="rId13"/>
    <p:sldId id="474" r:id="rId14"/>
    <p:sldId id="475" r:id="rId15"/>
    <p:sldId id="477" r:id="rId16"/>
    <p:sldId id="481" r:id="rId17"/>
    <p:sldId id="478" r:id="rId18"/>
    <p:sldId id="479" r:id="rId19"/>
    <p:sldId id="482" r:id="rId20"/>
    <p:sldId id="480" r:id="rId21"/>
    <p:sldId id="483" r:id="rId22"/>
    <p:sldId id="484" r:id="rId23"/>
    <p:sldId id="485" r:id="rId24"/>
    <p:sldId id="486" r:id="rId25"/>
    <p:sldId id="488" r:id="rId26"/>
    <p:sldId id="489" r:id="rId27"/>
    <p:sldId id="496" r:id="rId28"/>
  </p:sldIdLst>
  <p:sldSz cx="9144000" cy="6858000" type="screen4x3"/>
  <p:notesSz cx="7010400" cy="9236075"/>
  <p:defaultTextStyle>
    <a:defPPr>
      <a:defRPr lang="en-US"/>
    </a:defPPr>
    <a:lvl1pPr algn="l" rtl="0" fontAlgn="base">
      <a:spcBef>
        <a:spcPct val="0"/>
      </a:spcBef>
      <a:spcAft>
        <a:spcPct val="0"/>
      </a:spcAft>
      <a:defRPr sz="2800" kern="1200">
        <a:solidFill>
          <a:schemeClr val="tx1"/>
        </a:solidFill>
        <a:latin typeface="Tahoma" pitchFamily="96" charset="0"/>
        <a:ea typeface="+mn-ea"/>
        <a:cs typeface="+mn-cs"/>
      </a:defRPr>
    </a:lvl1pPr>
    <a:lvl2pPr marL="457200" algn="l" rtl="0" fontAlgn="base">
      <a:spcBef>
        <a:spcPct val="0"/>
      </a:spcBef>
      <a:spcAft>
        <a:spcPct val="0"/>
      </a:spcAft>
      <a:defRPr sz="2800" kern="1200">
        <a:solidFill>
          <a:schemeClr val="tx1"/>
        </a:solidFill>
        <a:latin typeface="Tahoma" pitchFamily="96" charset="0"/>
        <a:ea typeface="+mn-ea"/>
        <a:cs typeface="+mn-cs"/>
      </a:defRPr>
    </a:lvl2pPr>
    <a:lvl3pPr marL="914400" algn="l" rtl="0" fontAlgn="base">
      <a:spcBef>
        <a:spcPct val="0"/>
      </a:spcBef>
      <a:spcAft>
        <a:spcPct val="0"/>
      </a:spcAft>
      <a:defRPr sz="2800" kern="1200">
        <a:solidFill>
          <a:schemeClr val="tx1"/>
        </a:solidFill>
        <a:latin typeface="Tahoma" pitchFamily="96" charset="0"/>
        <a:ea typeface="+mn-ea"/>
        <a:cs typeface="+mn-cs"/>
      </a:defRPr>
    </a:lvl3pPr>
    <a:lvl4pPr marL="1371600" algn="l" rtl="0" fontAlgn="base">
      <a:spcBef>
        <a:spcPct val="0"/>
      </a:spcBef>
      <a:spcAft>
        <a:spcPct val="0"/>
      </a:spcAft>
      <a:defRPr sz="2800" kern="1200">
        <a:solidFill>
          <a:schemeClr val="tx1"/>
        </a:solidFill>
        <a:latin typeface="Tahoma" pitchFamily="96" charset="0"/>
        <a:ea typeface="+mn-ea"/>
        <a:cs typeface="+mn-cs"/>
      </a:defRPr>
    </a:lvl4pPr>
    <a:lvl5pPr marL="1828800" algn="l" rtl="0" fontAlgn="base">
      <a:spcBef>
        <a:spcPct val="0"/>
      </a:spcBef>
      <a:spcAft>
        <a:spcPct val="0"/>
      </a:spcAft>
      <a:defRPr sz="2800" kern="1200">
        <a:solidFill>
          <a:schemeClr val="tx1"/>
        </a:solidFill>
        <a:latin typeface="Tahoma" pitchFamily="96" charset="0"/>
        <a:ea typeface="+mn-ea"/>
        <a:cs typeface="+mn-cs"/>
      </a:defRPr>
    </a:lvl5pPr>
    <a:lvl6pPr marL="2286000" algn="l" defTabSz="914400" rtl="0" eaLnBrk="1" latinLnBrk="0" hangingPunct="1">
      <a:defRPr sz="2800" kern="1200">
        <a:solidFill>
          <a:schemeClr val="tx1"/>
        </a:solidFill>
        <a:latin typeface="Tahoma" pitchFamily="96" charset="0"/>
        <a:ea typeface="+mn-ea"/>
        <a:cs typeface="+mn-cs"/>
      </a:defRPr>
    </a:lvl6pPr>
    <a:lvl7pPr marL="2743200" algn="l" defTabSz="914400" rtl="0" eaLnBrk="1" latinLnBrk="0" hangingPunct="1">
      <a:defRPr sz="2800" kern="1200">
        <a:solidFill>
          <a:schemeClr val="tx1"/>
        </a:solidFill>
        <a:latin typeface="Tahoma" pitchFamily="96" charset="0"/>
        <a:ea typeface="+mn-ea"/>
        <a:cs typeface="+mn-cs"/>
      </a:defRPr>
    </a:lvl7pPr>
    <a:lvl8pPr marL="3200400" algn="l" defTabSz="914400" rtl="0" eaLnBrk="1" latinLnBrk="0" hangingPunct="1">
      <a:defRPr sz="2800" kern="1200">
        <a:solidFill>
          <a:schemeClr val="tx1"/>
        </a:solidFill>
        <a:latin typeface="Tahoma" pitchFamily="96" charset="0"/>
        <a:ea typeface="+mn-ea"/>
        <a:cs typeface="+mn-cs"/>
      </a:defRPr>
    </a:lvl8pPr>
    <a:lvl9pPr marL="3657600" algn="l" defTabSz="914400" rtl="0" eaLnBrk="1" latinLnBrk="0" hangingPunct="1">
      <a:defRPr sz="2800" kern="1200">
        <a:solidFill>
          <a:schemeClr val="tx1"/>
        </a:solidFill>
        <a:latin typeface="Tahoma" pitchFamily="9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0000"/>
    <a:srgbClr val="000099"/>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8138" autoAdjust="0"/>
  </p:normalViewPr>
  <p:slideViewPr>
    <p:cSldViewPr>
      <p:cViewPr varScale="1">
        <p:scale>
          <a:sx n="73" d="100"/>
          <a:sy n="73" d="100"/>
        </p:scale>
        <p:origin x="-1642"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33" d="100"/>
          <a:sy n="33" d="100"/>
        </p:scale>
        <p:origin x="-1638" y="-216"/>
      </p:cViewPr>
      <p:guideLst>
        <p:guide orient="horz" pos="290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3038475" cy="461963"/>
          </a:xfrm>
          <a:prstGeom prst="rect">
            <a:avLst/>
          </a:prstGeom>
          <a:noFill/>
          <a:ln w="9525">
            <a:noFill/>
            <a:miter lim="800000"/>
            <a:headEnd/>
            <a:tailEnd/>
          </a:ln>
          <a:effectLst/>
        </p:spPr>
        <p:txBody>
          <a:bodyPr vert="horz" wrap="square" lIns="92620" tIns="46310" rIns="92620" bIns="46310" numCol="1" anchor="t" anchorCtr="0" compatLnSpc="1">
            <a:prstTxWarp prst="textNoShape">
              <a:avLst/>
            </a:prstTxWarp>
          </a:bodyPr>
          <a:lstStyle>
            <a:lvl1pPr>
              <a:defRPr sz="1200"/>
            </a:lvl1pPr>
          </a:lstStyle>
          <a:p>
            <a:endParaRPr lang="en-US"/>
          </a:p>
        </p:txBody>
      </p:sp>
      <p:sp>
        <p:nvSpPr>
          <p:cNvPr id="96259" name="Rectangle 3"/>
          <p:cNvSpPr>
            <a:spLocks noGrp="1" noChangeArrowheads="1"/>
          </p:cNvSpPr>
          <p:nvPr>
            <p:ph type="dt" idx="1"/>
          </p:nvPr>
        </p:nvSpPr>
        <p:spPr bwMode="auto">
          <a:xfrm>
            <a:off x="3971925" y="0"/>
            <a:ext cx="3038475" cy="461963"/>
          </a:xfrm>
          <a:prstGeom prst="rect">
            <a:avLst/>
          </a:prstGeom>
          <a:noFill/>
          <a:ln w="9525">
            <a:noFill/>
            <a:miter lim="800000"/>
            <a:headEnd/>
            <a:tailEnd/>
          </a:ln>
          <a:effectLst/>
        </p:spPr>
        <p:txBody>
          <a:bodyPr vert="horz" wrap="square" lIns="92620" tIns="46310" rIns="92620" bIns="46310" numCol="1" anchor="t" anchorCtr="0" compatLnSpc="1">
            <a:prstTxWarp prst="textNoShape">
              <a:avLst/>
            </a:prstTxWarp>
          </a:bodyPr>
          <a:lstStyle>
            <a:lvl1pPr algn="r">
              <a:defRPr sz="1200"/>
            </a:lvl1pPr>
          </a:lstStyle>
          <a:p>
            <a:endParaRPr lang="en-US"/>
          </a:p>
        </p:txBody>
      </p:sp>
      <p:sp>
        <p:nvSpPr>
          <p:cNvPr id="33796" name="Rectangle 4"/>
          <p:cNvSpPr>
            <a:spLocks noGrp="1" noRot="1" noChangeAspect="1" noChangeArrowheads="1" noTextEdit="1"/>
          </p:cNvSpPr>
          <p:nvPr>
            <p:ph type="sldImg" idx="2"/>
          </p:nvPr>
        </p:nvSpPr>
        <p:spPr bwMode="auto">
          <a:xfrm>
            <a:off x="1196975" y="693738"/>
            <a:ext cx="4618038" cy="3462337"/>
          </a:xfrm>
          <a:prstGeom prst="rect">
            <a:avLst/>
          </a:prstGeom>
          <a:noFill/>
          <a:ln w="9525">
            <a:solidFill>
              <a:srgbClr val="000000"/>
            </a:solidFill>
            <a:miter lim="800000"/>
            <a:headEnd/>
            <a:tailEnd/>
          </a:ln>
        </p:spPr>
      </p:sp>
      <p:sp>
        <p:nvSpPr>
          <p:cNvPr id="96261" name="Rectangle 5"/>
          <p:cNvSpPr>
            <a:spLocks noGrp="1" noChangeArrowheads="1"/>
          </p:cNvSpPr>
          <p:nvPr>
            <p:ph type="body" sz="quarter" idx="3"/>
          </p:nvPr>
        </p:nvSpPr>
        <p:spPr bwMode="auto">
          <a:xfrm>
            <a:off x="935038" y="4387850"/>
            <a:ext cx="5140325" cy="4154488"/>
          </a:xfrm>
          <a:prstGeom prst="rect">
            <a:avLst/>
          </a:prstGeom>
          <a:noFill/>
          <a:ln w="9525">
            <a:noFill/>
            <a:miter lim="800000"/>
            <a:headEnd/>
            <a:tailEnd/>
          </a:ln>
          <a:effectLst/>
        </p:spPr>
        <p:txBody>
          <a:bodyPr vert="horz" wrap="square" lIns="92620" tIns="46310" rIns="92620" bIns="4631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6262" name="Rectangle 6"/>
          <p:cNvSpPr>
            <a:spLocks noGrp="1" noChangeArrowheads="1"/>
          </p:cNvSpPr>
          <p:nvPr>
            <p:ph type="ftr" sz="quarter" idx="4"/>
          </p:nvPr>
        </p:nvSpPr>
        <p:spPr bwMode="auto">
          <a:xfrm>
            <a:off x="0" y="8774113"/>
            <a:ext cx="3038475" cy="461962"/>
          </a:xfrm>
          <a:prstGeom prst="rect">
            <a:avLst/>
          </a:prstGeom>
          <a:noFill/>
          <a:ln w="9525">
            <a:noFill/>
            <a:miter lim="800000"/>
            <a:headEnd/>
            <a:tailEnd/>
          </a:ln>
          <a:effectLst/>
        </p:spPr>
        <p:txBody>
          <a:bodyPr vert="horz" wrap="square" lIns="92620" tIns="46310" rIns="92620" bIns="46310" numCol="1" anchor="b" anchorCtr="0" compatLnSpc="1">
            <a:prstTxWarp prst="textNoShape">
              <a:avLst/>
            </a:prstTxWarp>
          </a:bodyPr>
          <a:lstStyle>
            <a:lvl1pPr>
              <a:defRPr sz="1200"/>
            </a:lvl1pPr>
          </a:lstStyle>
          <a:p>
            <a:endParaRPr lang="en-US"/>
          </a:p>
        </p:txBody>
      </p:sp>
      <p:sp>
        <p:nvSpPr>
          <p:cNvPr id="96263" name="Rectangle 7"/>
          <p:cNvSpPr>
            <a:spLocks noGrp="1" noChangeArrowheads="1"/>
          </p:cNvSpPr>
          <p:nvPr>
            <p:ph type="sldNum" sz="quarter" idx="5"/>
          </p:nvPr>
        </p:nvSpPr>
        <p:spPr bwMode="auto">
          <a:xfrm>
            <a:off x="3971925" y="8774113"/>
            <a:ext cx="3038475" cy="461962"/>
          </a:xfrm>
          <a:prstGeom prst="rect">
            <a:avLst/>
          </a:prstGeom>
          <a:noFill/>
          <a:ln w="9525">
            <a:noFill/>
            <a:miter lim="800000"/>
            <a:headEnd/>
            <a:tailEnd/>
          </a:ln>
          <a:effectLst/>
        </p:spPr>
        <p:txBody>
          <a:bodyPr vert="horz" wrap="square" lIns="92620" tIns="46310" rIns="92620" bIns="46310" numCol="1" anchor="b" anchorCtr="0" compatLnSpc="1">
            <a:prstTxWarp prst="textNoShape">
              <a:avLst/>
            </a:prstTxWarp>
          </a:bodyPr>
          <a:lstStyle>
            <a:lvl1pPr algn="r">
              <a:defRPr sz="1200"/>
            </a:lvl1pPr>
          </a:lstStyle>
          <a:p>
            <a:fld id="{6E17D6A1-65A6-414C-90E3-B09246CDF21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197E1476-A345-442F-A6CB-882A47F9CD21}" type="slidenum">
              <a:rPr lang="zh-TW" altLang="en-US"/>
              <a:pPr/>
              <a:t>1</a:t>
            </a:fld>
            <a:endParaRPr lang="en-US" altLang="zh-TW"/>
          </a:p>
        </p:txBody>
      </p:sp>
      <p:sp>
        <p:nvSpPr>
          <p:cNvPr id="35843" name="Rectangle 1026"/>
          <p:cNvSpPr>
            <a:spLocks noGrp="1" noRot="1" noChangeAspect="1" noChangeArrowheads="1" noTextEdit="1"/>
          </p:cNvSpPr>
          <p:nvPr>
            <p:ph type="sldImg"/>
          </p:nvPr>
        </p:nvSpPr>
        <p:spPr>
          <a:ln/>
        </p:spPr>
      </p:sp>
      <p:sp>
        <p:nvSpPr>
          <p:cNvPr id="35844" name="Rectangle 1027"/>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9237D83F-2B1A-4496-8B1D-36C86DAF8F8E}" type="slidenum">
              <a:rPr lang="zh-TW" altLang="en-US"/>
              <a:pPr/>
              <a:t>12</a:t>
            </a:fld>
            <a:endParaRPr lang="en-US" altLang="zh-TW"/>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D5596255-3155-40C4-90BC-DE870041E243}" type="slidenum">
              <a:rPr lang="zh-TW" altLang="en-US"/>
              <a:pPr/>
              <a:t>13</a:t>
            </a:fld>
            <a:endParaRPr lang="en-US" altLang="zh-TW"/>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2B9BF76B-0AE7-4C51-AA6F-3CFFA2E4BC69}" type="slidenum">
              <a:rPr lang="zh-TW" altLang="en-US"/>
              <a:pPr/>
              <a:t>14</a:t>
            </a:fld>
            <a:endParaRPr lang="en-US" altLang="zh-TW"/>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B806C447-6B64-4F51-8A98-7B646DAF5529}" type="slidenum">
              <a:rPr lang="zh-TW" altLang="en-US"/>
              <a:pPr/>
              <a:t>15</a:t>
            </a:fld>
            <a:endParaRPr lang="en-US" altLang="zh-TW"/>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A15BAB68-F3C0-45F7-8A57-2C291E05157C}" type="slidenum">
              <a:rPr lang="zh-TW" altLang="en-US"/>
              <a:pPr/>
              <a:t>16</a:t>
            </a:fld>
            <a:endParaRPr lang="en-US" altLang="zh-TW"/>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1E1EBBFB-5539-43F5-9928-292D21C17C4F}" type="slidenum">
              <a:rPr lang="zh-TW" altLang="en-US"/>
              <a:pPr/>
              <a:t>17</a:t>
            </a:fld>
            <a:endParaRPr lang="en-US" altLang="zh-TW"/>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8944193-C350-4CE3-AA25-A408ACBC69C1}" type="slidenum">
              <a:rPr lang="zh-TW" altLang="en-US"/>
              <a:pPr/>
              <a:t>18</a:t>
            </a:fld>
            <a:endParaRPr lang="en-US" altLang="zh-TW"/>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6BF8DF3E-326F-4055-9BE7-D969FA1EE9E8}" type="slidenum">
              <a:rPr lang="zh-TW" altLang="en-US"/>
              <a:pPr/>
              <a:t>19</a:t>
            </a:fld>
            <a:endParaRPr lang="en-US" altLang="zh-TW"/>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AACEA7E-133E-4728-A964-14121E22BAFA}" type="slidenum">
              <a:rPr lang="zh-TW" altLang="en-US"/>
              <a:pPr/>
              <a:t>20</a:t>
            </a:fld>
            <a:endParaRPr lang="en-US" altLang="zh-TW"/>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B0283BC3-890A-4176-BC79-40E6FFACFEDD}" type="slidenum">
              <a:rPr lang="zh-TW" altLang="en-US"/>
              <a:pPr/>
              <a:t>21</a:t>
            </a:fld>
            <a:endParaRPr lang="en-US" altLang="zh-TW"/>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DC3032C6-88F5-4DDA-BC36-275856CF2933}" type="slidenum">
              <a:rPr lang="zh-TW" altLang="en-US"/>
              <a:pPr/>
              <a:t>2</a:t>
            </a:fld>
            <a:endParaRPr lang="en-US" altLang="zh-TW"/>
          </a:p>
        </p:txBody>
      </p:sp>
      <p:sp>
        <p:nvSpPr>
          <p:cNvPr id="36867" name="Rectangle 1026"/>
          <p:cNvSpPr>
            <a:spLocks noGrp="1" noRot="1" noChangeAspect="1" noChangeArrowheads="1" noTextEdit="1"/>
          </p:cNvSpPr>
          <p:nvPr>
            <p:ph type="sldImg"/>
          </p:nvPr>
        </p:nvSpPr>
        <p:spPr>
          <a:ln/>
        </p:spPr>
      </p:sp>
      <p:sp>
        <p:nvSpPr>
          <p:cNvPr id="36868" name="Rectangle 1027"/>
          <p:cNvSpPr>
            <a:spLocks noGrp="1" noChangeArrowheads="1"/>
          </p:cNvSpPr>
          <p:nvPr>
            <p:ph type="body" idx="1"/>
          </p:nvPr>
        </p:nvSpPr>
        <p:spPr>
          <a:noFill/>
          <a:ln/>
        </p:spPr>
        <p:txBody>
          <a:bodyPr/>
          <a:lstStyle/>
          <a:p>
            <a:r>
              <a:rPr lang="en-US" altLang="zh-TW" smtClean="0"/>
              <a:t>Loan amount will hinge on one’s available income as well as their debt level– these are the two most important factors involved in the bank/lender’s decision process. We will see in the lab how important changes in debt level can be (in many ways this is much more significant than income level, as higher debt levels can really hinder one’s available loan amount. So in many instances, a lower down payment might be preferred if some of the available income can be used to pay down existing debts.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05FD4AB5-BF46-41CB-AC21-D10A8C730C33}" type="slidenum">
              <a:rPr lang="zh-TW" altLang="en-US"/>
              <a:pPr/>
              <a:t>22</a:t>
            </a:fld>
            <a:endParaRPr lang="en-US" altLang="zh-TW"/>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3456EE9A-55AE-46BF-8661-D457799DB228}" type="slidenum">
              <a:rPr lang="zh-TW" altLang="en-US"/>
              <a:pPr/>
              <a:t>23</a:t>
            </a:fld>
            <a:endParaRPr lang="en-US" altLang="zh-TW"/>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2436092-D572-4858-A9E5-B7ADCE01E944}" type="slidenum">
              <a:rPr lang="zh-TW" altLang="en-US"/>
              <a:pPr/>
              <a:t>25</a:t>
            </a:fld>
            <a:endParaRPr lang="en-US" altLang="zh-TW"/>
          </a:p>
        </p:txBody>
      </p:sp>
      <p:sp>
        <p:nvSpPr>
          <p:cNvPr id="58371" name="Rectangle 2"/>
          <p:cNvSpPr>
            <a:spLocks noGrp="1" noRot="1" noChangeAspect="1" noChangeArrowheads="1" noTextEdit="1"/>
          </p:cNvSpPr>
          <p:nvPr>
            <p:ph type="sldImg"/>
          </p:nvPr>
        </p:nvSpPr>
        <p:spPr>
          <a:xfrm>
            <a:off x="1198563" y="693738"/>
            <a:ext cx="4616450" cy="3462337"/>
          </a:xfrm>
          <a:ln/>
        </p:spPr>
      </p:sp>
      <p:sp>
        <p:nvSpPr>
          <p:cNvPr id="58372"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2EF5C508-4E06-4D94-A77C-C87D56330A5F}" type="slidenum">
              <a:rPr lang="zh-TW" altLang="en-US"/>
              <a:pPr/>
              <a:t>26</a:t>
            </a:fld>
            <a:endParaRPr lang="en-US" altLang="zh-TW"/>
          </a:p>
        </p:txBody>
      </p:sp>
      <p:sp>
        <p:nvSpPr>
          <p:cNvPr id="59395" name="Rectangle 2"/>
          <p:cNvSpPr>
            <a:spLocks noGrp="1" noRot="1" noChangeAspect="1" noChangeArrowheads="1" noTextEdit="1"/>
          </p:cNvSpPr>
          <p:nvPr>
            <p:ph type="sldImg"/>
          </p:nvPr>
        </p:nvSpPr>
        <p:spPr>
          <a:xfrm>
            <a:off x="1198563" y="693738"/>
            <a:ext cx="4616450" cy="3462337"/>
          </a:xfrm>
          <a:ln/>
        </p:spPr>
      </p:sp>
      <p:sp>
        <p:nvSpPr>
          <p:cNvPr id="59396"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DFF1CD9-F8A1-476D-9208-FBBF698AFD1A}" type="slidenum">
              <a:rPr lang="zh-TW" altLang="en-US"/>
              <a:pPr/>
              <a:t>3</a:t>
            </a:fld>
            <a:endParaRPr lang="en-US" altLang="zh-TW"/>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r>
              <a:rPr lang="en-US" altLang="zh-TW" smtClean="0"/>
              <a:t>Key of 20% down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65A037F-9E75-4A18-A371-0B5828DBEE21}" type="slidenum">
              <a:rPr lang="zh-TW" altLang="en-US"/>
              <a:pPr/>
              <a:t>5</a:t>
            </a:fld>
            <a:endParaRPr lang="en-US" altLang="zh-TW"/>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4D41CC50-B14C-4C3D-841D-9DA0FA944201}" type="slidenum">
              <a:rPr lang="zh-TW" altLang="en-US"/>
              <a:pPr/>
              <a:t>7</a:t>
            </a:fld>
            <a:endParaRPr lang="en-US" altLang="zh-TW"/>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1CB898DF-4357-4DDA-91F8-4F29B627FAB7}" type="slidenum">
              <a:rPr lang="zh-TW" altLang="en-US"/>
              <a:pPr/>
              <a:t>8</a:t>
            </a:fld>
            <a:endParaRPr lang="en-US" altLang="zh-TW"/>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512BACCF-A8BB-4B11-9CB6-1A0C9220981E}" type="slidenum">
              <a:rPr lang="zh-TW" altLang="en-US"/>
              <a:pPr/>
              <a:t>9</a:t>
            </a:fld>
            <a:endParaRPr lang="en-US" altLang="zh-TW"/>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A361C7F8-1EE5-4E8F-90C7-3FE252EBF874}" type="slidenum">
              <a:rPr lang="zh-TW" altLang="en-US"/>
              <a:pPr/>
              <a:t>10</a:t>
            </a:fld>
            <a:endParaRPr lang="en-US" altLang="zh-TW"/>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82911150-95B4-45D5-B6DE-A118D759EE1D}" type="slidenum">
              <a:rPr lang="zh-TW" altLang="en-US"/>
              <a:pPr/>
              <a:t>11</a:t>
            </a:fld>
            <a:endParaRPr lang="en-US" altLang="zh-TW"/>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nvGrpSpPr>
          <p:cNvPr id="5" name="Group 17"/>
          <p:cNvGrpSpPr>
            <a:grpSpLocks/>
          </p:cNvGrpSpPr>
          <p:nvPr userDrawn="1"/>
        </p:nvGrpSpPr>
        <p:grpSpPr bwMode="auto">
          <a:xfrm>
            <a:off x="90488" y="2057400"/>
            <a:ext cx="1295400" cy="1311275"/>
            <a:chOff x="0" y="1440"/>
            <a:chExt cx="816" cy="826"/>
          </a:xfrm>
        </p:grpSpPr>
        <p:sp>
          <p:nvSpPr>
            <p:cNvPr id="6" name="AutoShape 18"/>
            <p:cNvSpPr>
              <a:spLocks noChangeArrowheads="1"/>
            </p:cNvSpPr>
            <p:nvPr userDrawn="1"/>
          </p:nvSpPr>
          <p:spPr bwMode="auto">
            <a:xfrm>
              <a:off x="144" y="1440"/>
              <a:ext cx="528" cy="480"/>
            </a:xfrm>
            <a:prstGeom prst="flowChartExtract">
              <a:avLst/>
            </a:prstGeom>
            <a:gradFill rotWithShape="0">
              <a:gsLst>
                <a:gs pos="0">
                  <a:srgbClr val="993366">
                    <a:gamma/>
                    <a:tint val="0"/>
                    <a:invGamma/>
                  </a:srgbClr>
                </a:gs>
                <a:gs pos="100000">
                  <a:srgbClr val="993366"/>
                </a:gs>
              </a:gsLst>
              <a:path path="shape">
                <a:fillToRect l="50000" t="50000" r="50000" b="50000"/>
              </a:path>
            </a:gradFill>
            <a:ln w="9525">
              <a:solidFill>
                <a:srgbClr val="993366"/>
              </a:solidFill>
              <a:miter lim="800000"/>
              <a:headEnd/>
              <a:tailEnd/>
            </a:ln>
            <a:effectLst/>
          </p:spPr>
          <p:txBody>
            <a:bodyPr wrap="none" anchor="ctr"/>
            <a:lstStyle/>
            <a:p>
              <a:endParaRPr lang="en-US"/>
            </a:p>
          </p:txBody>
        </p:sp>
        <p:sp>
          <p:nvSpPr>
            <p:cNvPr id="7" name="AutoShape 19"/>
            <p:cNvSpPr>
              <a:spLocks noChangeArrowheads="1"/>
            </p:cNvSpPr>
            <p:nvPr userDrawn="1"/>
          </p:nvSpPr>
          <p:spPr bwMode="auto">
            <a:xfrm>
              <a:off x="288" y="1680"/>
              <a:ext cx="528" cy="491"/>
            </a:xfrm>
            <a:prstGeom prst="flowChartExtract">
              <a:avLst/>
            </a:prstGeom>
            <a:gradFill rotWithShape="0">
              <a:gsLst>
                <a:gs pos="0">
                  <a:srgbClr val="000080">
                    <a:gamma/>
                    <a:tint val="0"/>
                    <a:invGamma/>
                  </a:srgbClr>
                </a:gs>
                <a:gs pos="100000">
                  <a:srgbClr val="000080"/>
                </a:gs>
              </a:gsLst>
              <a:path path="shape">
                <a:fillToRect l="50000" t="50000" r="50000" b="50000"/>
              </a:path>
            </a:gradFill>
            <a:ln w="9525">
              <a:solidFill>
                <a:srgbClr val="000080"/>
              </a:solidFill>
              <a:miter lim="800000"/>
              <a:headEnd/>
              <a:tailEnd/>
            </a:ln>
            <a:effectLst/>
          </p:spPr>
          <p:txBody>
            <a:bodyPr wrap="none" anchor="ctr"/>
            <a:lstStyle/>
            <a:p>
              <a:endParaRPr lang="en-US"/>
            </a:p>
          </p:txBody>
        </p:sp>
        <p:sp>
          <p:nvSpPr>
            <p:cNvPr id="8" name="AutoShape 20"/>
            <p:cNvSpPr>
              <a:spLocks noChangeArrowheads="1"/>
            </p:cNvSpPr>
            <p:nvPr userDrawn="1"/>
          </p:nvSpPr>
          <p:spPr bwMode="auto">
            <a:xfrm>
              <a:off x="0" y="1776"/>
              <a:ext cx="528" cy="490"/>
            </a:xfrm>
            <a:prstGeom prst="flowChartExtract">
              <a:avLst/>
            </a:prstGeom>
            <a:gradFill rotWithShape="0">
              <a:gsLst>
                <a:gs pos="0">
                  <a:srgbClr val="008080">
                    <a:gamma/>
                    <a:tint val="0"/>
                    <a:invGamma/>
                  </a:srgbClr>
                </a:gs>
                <a:gs pos="100000">
                  <a:srgbClr val="008080"/>
                </a:gs>
              </a:gsLst>
              <a:path path="shape">
                <a:fillToRect l="50000" t="50000" r="50000" b="50000"/>
              </a:path>
            </a:gradFill>
            <a:ln w="9525">
              <a:solidFill>
                <a:srgbClr val="003366"/>
              </a:solidFill>
              <a:miter lim="800000"/>
              <a:headEnd/>
              <a:tailEnd/>
            </a:ln>
            <a:effectLst/>
          </p:spPr>
          <p:txBody>
            <a:bodyPr wrap="none" anchor="ctr"/>
            <a:lstStyle/>
            <a:p>
              <a:endParaRPr lang="en-US"/>
            </a:p>
          </p:txBody>
        </p:sp>
      </p:grpSp>
      <p:sp>
        <p:nvSpPr>
          <p:cNvPr id="65548" name="Rectangle 12"/>
          <p:cNvSpPr>
            <a:spLocks noGrp="1" noChangeArrowheads="1"/>
          </p:cNvSpPr>
          <p:nvPr>
            <p:ph type="ctrTitle"/>
          </p:nvPr>
        </p:nvSpPr>
        <p:spPr>
          <a:xfrm>
            <a:off x="1371600" y="1828800"/>
            <a:ext cx="7391400" cy="1371600"/>
          </a:xfrm>
        </p:spPr>
        <p:txBody>
          <a:bodyPr/>
          <a:lstStyle>
            <a:lvl1pPr>
              <a:defRPr/>
            </a:lvl1pPr>
          </a:lstStyle>
          <a:p>
            <a:r>
              <a:rPr lang="en-US"/>
              <a:t>Click to edit Master title style</a:t>
            </a:r>
          </a:p>
        </p:txBody>
      </p:sp>
      <p:sp>
        <p:nvSpPr>
          <p:cNvPr id="6554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96" charset="2"/>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1988" y="617538"/>
            <a:ext cx="1943100" cy="5514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82688" y="617538"/>
            <a:ext cx="5676900" cy="5514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20"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6147" name="Rectangle 9"/>
          <p:cNvSpPr>
            <a:spLocks noGrp="1" noChangeArrowheads="1"/>
          </p:cNvSpPr>
          <p:nvPr>
            <p:ph type="title"/>
          </p:nvPr>
        </p:nvSpPr>
        <p:spPr bwMode="auto">
          <a:xfrm>
            <a:off x="1295400" y="617538"/>
            <a:ext cx="764857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zh-TW" smtClean="0"/>
              <a:t>Click to edit Master title style</a:t>
            </a:r>
          </a:p>
        </p:txBody>
      </p:sp>
      <p:sp>
        <p:nvSpPr>
          <p:cNvPr id="6148"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grpSp>
        <p:nvGrpSpPr>
          <p:cNvPr id="6149" name="Group 17"/>
          <p:cNvGrpSpPr>
            <a:grpSpLocks/>
          </p:cNvGrpSpPr>
          <p:nvPr userDrawn="1"/>
        </p:nvGrpSpPr>
        <p:grpSpPr bwMode="auto">
          <a:xfrm>
            <a:off x="90488" y="547688"/>
            <a:ext cx="1295400" cy="1311275"/>
            <a:chOff x="0" y="1440"/>
            <a:chExt cx="816" cy="826"/>
          </a:xfrm>
        </p:grpSpPr>
        <p:sp>
          <p:nvSpPr>
            <p:cNvPr id="64528" name="AutoShape 16"/>
            <p:cNvSpPr>
              <a:spLocks noChangeArrowheads="1"/>
            </p:cNvSpPr>
            <p:nvPr userDrawn="1"/>
          </p:nvSpPr>
          <p:spPr bwMode="auto">
            <a:xfrm>
              <a:off x="144" y="1440"/>
              <a:ext cx="528" cy="480"/>
            </a:xfrm>
            <a:prstGeom prst="flowChartExtract">
              <a:avLst/>
            </a:prstGeom>
            <a:gradFill rotWithShape="0">
              <a:gsLst>
                <a:gs pos="0">
                  <a:srgbClr val="993366">
                    <a:gamma/>
                    <a:tint val="0"/>
                    <a:invGamma/>
                  </a:srgbClr>
                </a:gs>
                <a:gs pos="100000">
                  <a:srgbClr val="993366"/>
                </a:gs>
              </a:gsLst>
              <a:path path="shape">
                <a:fillToRect l="50000" t="50000" r="50000" b="50000"/>
              </a:path>
            </a:gradFill>
            <a:ln w="9525">
              <a:solidFill>
                <a:srgbClr val="993366"/>
              </a:solidFill>
              <a:miter lim="800000"/>
              <a:headEnd/>
              <a:tailEnd/>
            </a:ln>
            <a:effectLst/>
          </p:spPr>
          <p:txBody>
            <a:bodyPr wrap="none" anchor="ctr"/>
            <a:lstStyle/>
            <a:p>
              <a:endParaRPr lang="en-US"/>
            </a:p>
          </p:txBody>
        </p:sp>
        <p:sp>
          <p:nvSpPr>
            <p:cNvPr id="64527" name="AutoShape 15"/>
            <p:cNvSpPr>
              <a:spLocks noChangeArrowheads="1"/>
            </p:cNvSpPr>
            <p:nvPr userDrawn="1"/>
          </p:nvSpPr>
          <p:spPr bwMode="auto">
            <a:xfrm>
              <a:off x="288" y="1680"/>
              <a:ext cx="528" cy="491"/>
            </a:xfrm>
            <a:prstGeom prst="flowChartExtract">
              <a:avLst/>
            </a:prstGeom>
            <a:gradFill rotWithShape="0">
              <a:gsLst>
                <a:gs pos="0">
                  <a:srgbClr val="000080">
                    <a:gamma/>
                    <a:tint val="0"/>
                    <a:invGamma/>
                  </a:srgbClr>
                </a:gs>
                <a:gs pos="100000">
                  <a:srgbClr val="000080"/>
                </a:gs>
              </a:gsLst>
              <a:path path="shape">
                <a:fillToRect l="50000" t="50000" r="50000" b="50000"/>
              </a:path>
            </a:gradFill>
            <a:ln w="9525">
              <a:solidFill>
                <a:srgbClr val="000080"/>
              </a:solidFill>
              <a:miter lim="800000"/>
              <a:headEnd/>
              <a:tailEnd/>
            </a:ln>
            <a:effectLst/>
          </p:spPr>
          <p:txBody>
            <a:bodyPr wrap="none" anchor="ctr"/>
            <a:lstStyle/>
            <a:p>
              <a:endParaRPr lang="en-US"/>
            </a:p>
          </p:txBody>
        </p:sp>
        <p:sp>
          <p:nvSpPr>
            <p:cNvPr id="64526" name="AutoShape 14"/>
            <p:cNvSpPr>
              <a:spLocks noChangeArrowheads="1"/>
            </p:cNvSpPr>
            <p:nvPr userDrawn="1"/>
          </p:nvSpPr>
          <p:spPr bwMode="auto">
            <a:xfrm>
              <a:off x="0" y="1776"/>
              <a:ext cx="528" cy="490"/>
            </a:xfrm>
            <a:prstGeom prst="flowChartExtract">
              <a:avLst/>
            </a:prstGeom>
            <a:gradFill rotWithShape="0">
              <a:gsLst>
                <a:gs pos="0">
                  <a:srgbClr val="008080">
                    <a:gamma/>
                    <a:tint val="0"/>
                    <a:invGamma/>
                  </a:srgbClr>
                </a:gs>
                <a:gs pos="100000">
                  <a:srgbClr val="008080"/>
                </a:gs>
              </a:gsLst>
              <a:path path="shape">
                <a:fillToRect l="50000" t="50000" r="50000" b="50000"/>
              </a:path>
            </a:gradFill>
            <a:ln w="9525">
              <a:solidFill>
                <a:srgbClr val="003366"/>
              </a:solidFill>
              <a:miter lim="800000"/>
              <a:headEnd/>
              <a:tailEnd/>
            </a:ln>
            <a:effec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92"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Tahoma" pitchFamily="96" charset="0"/>
        </a:defRPr>
      </a:lvl2pPr>
      <a:lvl3pPr algn="l" rtl="0" eaLnBrk="0" fontAlgn="base" hangingPunct="0">
        <a:spcBef>
          <a:spcPct val="0"/>
        </a:spcBef>
        <a:spcAft>
          <a:spcPct val="0"/>
        </a:spcAft>
        <a:defRPr sz="3600" b="1">
          <a:solidFill>
            <a:schemeClr val="tx2"/>
          </a:solidFill>
          <a:latin typeface="Tahoma" pitchFamily="96" charset="0"/>
        </a:defRPr>
      </a:lvl3pPr>
      <a:lvl4pPr algn="l" rtl="0" eaLnBrk="0" fontAlgn="base" hangingPunct="0">
        <a:spcBef>
          <a:spcPct val="0"/>
        </a:spcBef>
        <a:spcAft>
          <a:spcPct val="0"/>
        </a:spcAft>
        <a:defRPr sz="3600" b="1">
          <a:solidFill>
            <a:schemeClr val="tx2"/>
          </a:solidFill>
          <a:latin typeface="Tahoma" pitchFamily="96" charset="0"/>
        </a:defRPr>
      </a:lvl4pPr>
      <a:lvl5pPr algn="l" rtl="0" eaLnBrk="0" fontAlgn="base" hangingPunct="0">
        <a:spcBef>
          <a:spcPct val="0"/>
        </a:spcBef>
        <a:spcAft>
          <a:spcPct val="0"/>
        </a:spcAft>
        <a:defRPr sz="3600" b="1">
          <a:solidFill>
            <a:schemeClr val="tx2"/>
          </a:solidFill>
          <a:latin typeface="Tahoma" pitchFamily="96" charset="0"/>
        </a:defRPr>
      </a:lvl5pPr>
      <a:lvl6pPr marL="457200" algn="l" rtl="0" fontAlgn="base">
        <a:spcBef>
          <a:spcPct val="0"/>
        </a:spcBef>
        <a:spcAft>
          <a:spcPct val="0"/>
        </a:spcAft>
        <a:defRPr sz="3600" b="1">
          <a:solidFill>
            <a:schemeClr val="tx2"/>
          </a:solidFill>
          <a:latin typeface="Tahoma" pitchFamily="96" charset="0"/>
        </a:defRPr>
      </a:lvl6pPr>
      <a:lvl7pPr marL="914400" algn="l" rtl="0" fontAlgn="base">
        <a:spcBef>
          <a:spcPct val="0"/>
        </a:spcBef>
        <a:spcAft>
          <a:spcPct val="0"/>
        </a:spcAft>
        <a:defRPr sz="3600" b="1">
          <a:solidFill>
            <a:schemeClr val="tx2"/>
          </a:solidFill>
          <a:latin typeface="Tahoma" pitchFamily="96" charset="0"/>
        </a:defRPr>
      </a:lvl7pPr>
      <a:lvl8pPr marL="1371600" algn="l" rtl="0" fontAlgn="base">
        <a:spcBef>
          <a:spcPct val="0"/>
        </a:spcBef>
        <a:spcAft>
          <a:spcPct val="0"/>
        </a:spcAft>
        <a:defRPr sz="3600" b="1">
          <a:solidFill>
            <a:schemeClr val="tx2"/>
          </a:solidFill>
          <a:latin typeface="Tahoma" pitchFamily="96" charset="0"/>
        </a:defRPr>
      </a:lvl8pPr>
      <a:lvl9pPr marL="1828800" algn="l" rtl="0" fontAlgn="base">
        <a:spcBef>
          <a:spcPct val="0"/>
        </a:spcBef>
        <a:spcAft>
          <a:spcPct val="0"/>
        </a:spcAft>
        <a:defRPr sz="3600" b="1">
          <a:solidFill>
            <a:schemeClr val="tx2"/>
          </a:solidFill>
          <a:latin typeface="Tahoma" pitchFamily="96" charset="0"/>
        </a:defRPr>
      </a:lvl9pPr>
    </p:titleStyle>
    <p:bodyStyle>
      <a:lvl1pPr marL="342900" indent="-342900" algn="l" rtl="0" eaLnBrk="0" fontAlgn="base" hangingPunct="0">
        <a:spcBef>
          <a:spcPct val="20000"/>
        </a:spcBef>
        <a:spcAft>
          <a:spcPct val="0"/>
        </a:spcAft>
        <a:buClr>
          <a:srgbClr val="000099"/>
        </a:buClr>
        <a:buSzPct val="60000"/>
        <a:buFont typeface="Wingdings" pitchFamily="96"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96"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96"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96"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96"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96"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96"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96"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96"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Microsoft_Office_Excel_97-2003____1.xls"/></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95425" y="685800"/>
            <a:ext cx="7648575" cy="1143000"/>
          </a:xfrm>
        </p:spPr>
        <p:txBody>
          <a:bodyPr/>
          <a:lstStyle/>
          <a:p>
            <a:pPr eaLnBrk="1" hangingPunct="1"/>
            <a:r>
              <a:rPr lang="en-US" altLang="zh-TW" dirty="0" smtClean="0">
                <a:ea typeface="新細明體" charset="-120"/>
              </a:rPr>
              <a:t>Lab </a:t>
            </a:r>
            <a:r>
              <a:rPr lang="en-US" altLang="zh-TW" dirty="0" smtClean="0">
                <a:ea typeface="新細明體" charset="-120"/>
              </a:rPr>
              <a:t>4 </a:t>
            </a:r>
            <a:r>
              <a:rPr lang="zh-TW" altLang="en-US" dirty="0" smtClean="0">
                <a:ea typeface="新細明體" charset="-120"/>
              </a:rPr>
              <a:t>買房負擔</a:t>
            </a:r>
            <a:endParaRPr lang="en-US" altLang="zh-TW" dirty="0" smtClean="0">
              <a:ea typeface="新細明體" charset="-120"/>
            </a:endParaRPr>
          </a:p>
        </p:txBody>
      </p:sp>
      <p:sp>
        <p:nvSpPr>
          <p:cNvPr id="755715" name="Rectangle 3"/>
          <p:cNvSpPr>
            <a:spLocks noGrp="1" noChangeArrowheads="1"/>
          </p:cNvSpPr>
          <p:nvPr>
            <p:ph type="body" idx="1"/>
          </p:nvPr>
        </p:nvSpPr>
        <p:spPr>
          <a:xfrm>
            <a:off x="609600" y="2017713"/>
            <a:ext cx="8229600" cy="4459287"/>
          </a:xfrm>
        </p:spPr>
        <p:txBody>
          <a:bodyPr/>
          <a:lstStyle/>
          <a:p>
            <a:pPr eaLnBrk="1" hangingPunct="1"/>
            <a:r>
              <a:rPr lang="zh-TW" altLang="en-US" dirty="0" smtClean="0">
                <a:ea typeface="新細明體" charset="-120"/>
              </a:rPr>
              <a:t>著重</a:t>
            </a:r>
            <a:r>
              <a:rPr lang="en-US" altLang="zh-TW" dirty="0" smtClean="0">
                <a:ea typeface="新細明體" charset="-120"/>
              </a:rPr>
              <a:t>: </a:t>
            </a:r>
            <a:r>
              <a:rPr lang="zh-TW" altLang="en-US" dirty="0" smtClean="0">
                <a:ea typeface="新細明體" charset="-120"/>
              </a:rPr>
              <a:t>不動產計算</a:t>
            </a:r>
            <a:endParaRPr lang="en-US" altLang="zh-TW" dirty="0" smtClean="0">
              <a:ea typeface="新細明體" charset="-120"/>
            </a:endParaRPr>
          </a:p>
          <a:p>
            <a:pPr lvl="1" eaLnBrk="1" hangingPunct="1"/>
            <a:r>
              <a:rPr lang="zh-TW" altLang="en-US" dirty="0" smtClean="0">
                <a:ea typeface="新細明體" charset="-120"/>
                <a:sym typeface="Symbol" pitchFamily="96" charset="2"/>
              </a:rPr>
              <a:t>是否可承擔起買房 </a:t>
            </a:r>
            <a:r>
              <a:rPr lang="en-US" altLang="zh-TW" dirty="0" smtClean="0">
                <a:ea typeface="新細明體" charset="-120"/>
                <a:sym typeface="Symbol" pitchFamily="96" charset="2"/>
              </a:rPr>
              <a:t>(lab 4)</a:t>
            </a:r>
            <a:endParaRPr lang="en-US" altLang="zh-TW" dirty="0" smtClean="0">
              <a:ea typeface="新細明體" charset="-120"/>
              <a:sym typeface="Symbol" pitchFamily="96" charset="2"/>
            </a:endParaRPr>
          </a:p>
          <a:p>
            <a:pPr lvl="1" eaLnBrk="1" hangingPunct="1"/>
            <a:endParaRPr lang="en-US" altLang="zh-TW" dirty="0" smtClean="0">
              <a:ea typeface="新細明體" charset="-120"/>
              <a:sym typeface="Symbol" pitchFamily="96" charset="2"/>
            </a:endParaRPr>
          </a:p>
          <a:p>
            <a:pPr eaLnBrk="1" hangingPunct="1"/>
            <a:r>
              <a:rPr lang="zh-TW" altLang="en-US" dirty="0" smtClean="0">
                <a:ea typeface="新細明體" charset="-120"/>
                <a:sym typeface="Symbol" pitchFamily="96" charset="2"/>
              </a:rPr>
              <a:t>使用</a:t>
            </a:r>
            <a:r>
              <a:rPr lang="en-US" altLang="zh-TW" dirty="0" smtClean="0">
                <a:ea typeface="新細明體" charset="-120"/>
                <a:sym typeface="Symbol" pitchFamily="96" charset="2"/>
              </a:rPr>
              <a:t>”</a:t>
            </a:r>
            <a:r>
              <a:rPr lang="zh-TW" altLang="en-US" dirty="0" smtClean="0">
                <a:ea typeface="新細明體" charset="-120"/>
                <a:sym typeface="Symbol" pitchFamily="96" charset="2"/>
              </a:rPr>
              <a:t>分析藍本管理員</a:t>
            </a:r>
            <a:r>
              <a:rPr lang="en-US" altLang="zh-TW" dirty="0" smtClean="0">
                <a:ea typeface="新細明體" charset="-120"/>
                <a:sym typeface="Symbol" pitchFamily="96" charset="2"/>
              </a:rPr>
              <a:t>” 	</a:t>
            </a:r>
          </a:p>
          <a:p>
            <a:pPr eaLnBrk="1" hangingPunct="1"/>
            <a:r>
              <a:rPr lang="en-US" altLang="zh-TW" dirty="0" smtClean="0">
                <a:ea typeface="新細明體" charset="-120"/>
                <a:sym typeface="Symbol" pitchFamily="96" charset="2"/>
              </a:rPr>
              <a:t>Excel : </a:t>
            </a:r>
            <a:r>
              <a:rPr lang="en-US" altLang="zh-TW" u="sng" dirty="0" smtClean="0">
                <a:ea typeface="新細明體" charset="-120"/>
                <a:sym typeface="Symbol" pitchFamily="96" charset="2"/>
              </a:rPr>
              <a:t>IF </a:t>
            </a:r>
            <a:r>
              <a:rPr lang="zh-TW" altLang="en-US" u="sng" dirty="0" smtClean="0">
                <a:ea typeface="新細明體" charset="-120"/>
                <a:sym typeface="Symbol" pitchFamily="96" charset="2"/>
              </a:rPr>
              <a:t>函數</a:t>
            </a:r>
            <a:r>
              <a:rPr lang="en-US" altLang="zh-TW" u="sng" dirty="0" smtClean="0">
                <a:ea typeface="新細明體" charset="-120"/>
                <a:sym typeface="Symbol" pitchFamily="96" charset="2"/>
              </a:rPr>
              <a:t>/</a:t>
            </a:r>
            <a:r>
              <a:rPr lang="zh-TW" altLang="en-US" u="sng" dirty="0" smtClean="0">
                <a:ea typeface="新細明體" charset="-120"/>
                <a:sym typeface="Symbol" pitchFamily="96" charset="2"/>
              </a:rPr>
              <a:t>功能</a:t>
            </a:r>
            <a:endParaRPr lang="en-US" altLang="zh-TW" u="sng" dirty="0" smtClean="0">
              <a:ea typeface="新細明體" charset="-120"/>
              <a:sym typeface="Symbol" pitchFamily="96"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55715">
                                            <p:txEl>
                                              <p:pRg st="0" end="0"/>
                                            </p:txEl>
                                          </p:spTgt>
                                        </p:tgtEl>
                                        <p:attrNameLst>
                                          <p:attrName>style.visibility</p:attrName>
                                        </p:attrNameLst>
                                      </p:cBhvr>
                                      <p:to>
                                        <p:strVal val="visible"/>
                                      </p:to>
                                    </p:set>
                                    <p:anim calcmode="lin" valueType="num">
                                      <p:cBhvr additive="base">
                                        <p:cTn id="7" dur="500" fill="hold"/>
                                        <p:tgtEl>
                                          <p:spTgt spid="7557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5571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55715">
                                            <p:txEl>
                                              <p:pRg st="1" end="1"/>
                                            </p:txEl>
                                          </p:spTgt>
                                        </p:tgtEl>
                                        <p:attrNameLst>
                                          <p:attrName>style.visibility</p:attrName>
                                        </p:attrNameLst>
                                      </p:cBhvr>
                                      <p:to>
                                        <p:strVal val="visible"/>
                                      </p:to>
                                    </p:set>
                                    <p:anim calcmode="lin" valueType="num">
                                      <p:cBhvr additive="base">
                                        <p:cTn id="11" dur="500" fill="hold"/>
                                        <p:tgtEl>
                                          <p:spTgt spid="75571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557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55715">
                                            <p:txEl>
                                              <p:pRg st="3" end="3"/>
                                            </p:txEl>
                                          </p:spTgt>
                                        </p:tgtEl>
                                        <p:attrNameLst>
                                          <p:attrName>style.visibility</p:attrName>
                                        </p:attrNameLst>
                                      </p:cBhvr>
                                      <p:to>
                                        <p:strVal val="visible"/>
                                      </p:to>
                                    </p:set>
                                    <p:anim calcmode="lin" valueType="num">
                                      <p:cBhvr additive="base">
                                        <p:cTn id="17" dur="500" fill="hold"/>
                                        <p:tgtEl>
                                          <p:spTgt spid="755715">
                                            <p:txEl>
                                              <p:pRg st="3" end="3"/>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7557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755715">
                                            <p:txEl>
                                              <p:pRg st="4" end="4"/>
                                            </p:txEl>
                                          </p:spTgt>
                                        </p:tgtEl>
                                        <p:attrNameLst>
                                          <p:attrName>style.visibility</p:attrName>
                                        </p:attrNameLst>
                                      </p:cBhvr>
                                      <p:to>
                                        <p:strVal val="visible"/>
                                      </p:to>
                                    </p:set>
                                    <p:anim calcmode="lin" valueType="num">
                                      <p:cBhvr additive="base">
                                        <p:cTn id="23" dur="500" fill="hold"/>
                                        <p:tgtEl>
                                          <p:spTgt spid="755715">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75571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5715"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00200" y="304800"/>
            <a:ext cx="6858000" cy="1371600"/>
          </a:xfrm>
        </p:spPr>
        <p:txBody>
          <a:bodyPr/>
          <a:lstStyle/>
          <a:p>
            <a:pPr eaLnBrk="1" hangingPunct="1"/>
            <a:r>
              <a:rPr lang="zh-TW" altLang="en-US" dirty="0" smtClean="0">
                <a:ea typeface="新細明體" charset="-120"/>
              </a:rPr>
              <a:t>實例</a:t>
            </a:r>
            <a:endParaRPr lang="en-US" altLang="zh-TW" dirty="0" smtClean="0">
              <a:ea typeface="新細明體" charset="-120"/>
            </a:endParaRPr>
          </a:p>
        </p:txBody>
      </p:sp>
      <p:sp>
        <p:nvSpPr>
          <p:cNvPr id="769027" name="Rectangle 3"/>
          <p:cNvSpPr>
            <a:spLocks noGrp="1" noChangeArrowheads="1"/>
          </p:cNvSpPr>
          <p:nvPr>
            <p:ph type="body" idx="1"/>
          </p:nvPr>
        </p:nvSpPr>
        <p:spPr>
          <a:xfrm>
            <a:off x="457200" y="1905000"/>
            <a:ext cx="8305800" cy="4953000"/>
          </a:xfrm>
        </p:spPr>
        <p:txBody>
          <a:bodyPr/>
          <a:lstStyle/>
          <a:p>
            <a:pPr eaLnBrk="1" hangingPunct="1">
              <a:lnSpc>
                <a:spcPct val="90000"/>
              </a:lnSpc>
            </a:pPr>
            <a:r>
              <a:rPr lang="en-US" altLang="zh-TW" sz="3000" dirty="0" smtClean="0">
                <a:ea typeface="新細明體" charset="-120"/>
              </a:rPr>
              <a:t>PMT = </a:t>
            </a:r>
            <a:r>
              <a:rPr lang="en-US" altLang="zh-TW" sz="3000" b="1" dirty="0" smtClean="0">
                <a:ea typeface="新細明體" charset="-120"/>
              </a:rPr>
              <a:t>-</a:t>
            </a:r>
            <a:r>
              <a:rPr lang="en-US" altLang="zh-TW" sz="3000" dirty="0" smtClean="0">
                <a:ea typeface="新細明體" charset="-120"/>
              </a:rPr>
              <a:t>630, years = 30, Periods/year = 12</a:t>
            </a:r>
          </a:p>
          <a:p>
            <a:pPr eaLnBrk="1" hangingPunct="1">
              <a:lnSpc>
                <a:spcPct val="90000"/>
              </a:lnSpc>
            </a:pPr>
            <a:r>
              <a:rPr lang="en-US" altLang="zh-TW" sz="3000" dirty="0" smtClean="0">
                <a:ea typeface="新細明體" charset="-120"/>
              </a:rPr>
              <a:t>NPER=360, RATE=7.2/12, FV=0</a:t>
            </a:r>
          </a:p>
          <a:p>
            <a:pPr eaLnBrk="1" hangingPunct="1">
              <a:lnSpc>
                <a:spcPct val="90000"/>
              </a:lnSpc>
            </a:pPr>
            <a:r>
              <a:rPr lang="en-US" altLang="zh-TW" sz="3000" u="sng" dirty="0" smtClean="0">
                <a:ea typeface="新細明體" charset="-120"/>
              </a:rPr>
              <a:t>PV ? = </a:t>
            </a:r>
            <a:r>
              <a:rPr lang="zh-TW" altLang="en-US" sz="3000" u="sng" dirty="0" smtClean="0">
                <a:ea typeface="新細明體" charset="-120"/>
              </a:rPr>
              <a:t>房貸借款金額</a:t>
            </a:r>
            <a:r>
              <a:rPr lang="en-US" altLang="zh-TW" sz="3000" u="sng" dirty="0" smtClean="0">
                <a:ea typeface="新細明體" charset="-120"/>
              </a:rPr>
              <a:t>= $92,812</a:t>
            </a:r>
          </a:p>
          <a:p>
            <a:pPr eaLnBrk="1" hangingPunct="1">
              <a:lnSpc>
                <a:spcPct val="90000"/>
              </a:lnSpc>
            </a:pPr>
            <a:r>
              <a:rPr lang="zh-TW" altLang="en-US" sz="3600" dirty="0" smtClean="0">
                <a:solidFill>
                  <a:srgbClr val="0070C0"/>
                </a:solidFill>
                <a:ea typeface="新細明體" charset="-120"/>
              </a:rPr>
              <a:t>最多可買房價 </a:t>
            </a:r>
            <a:r>
              <a:rPr lang="en-US" altLang="zh-TW" sz="3600" dirty="0" smtClean="0">
                <a:solidFill>
                  <a:srgbClr val="FF0000"/>
                </a:solidFill>
                <a:ea typeface="新細明體" charset="-120"/>
              </a:rPr>
              <a:t>?</a:t>
            </a:r>
          </a:p>
          <a:p>
            <a:pPr lvl="1" eaLnBrk="1" hangingPunct="1">
              <a:lnSpc>
                <a:spcPct val="90000"/>
              </a:lnSpc>
            </a:pPr>
            <a:r>
              <a:rPr lang="zh-TW" altLang="en-US" sz="2600" dirty="0" smtClean="0">
                <a:ea typeface="新細明體" charset="-120"/>
              </a:rPr>
              <a:t>貸款成數</a:t>
            </a:r>
            <a:r>
              <a:rPr lang="en-US" altLang="zh-TW" sz="2600" dirty="0" smtClean="0">
                <a:ea typeface="新細明體" charset="-120"/>
              </a:rPr>
              <a:t>?  90%	</a:t>
            </a:r>
          </a:p>
          <a:p>
            <a:pPr lvl="2" eaLnBrk="1" hangingPunct="1">
              <a:lnSpc>
                <a:spcPct val="90000"/>
              </a:lnSpc>
            </a:pPr>
            <a:r>
              <a:rPr lang="zh-TW" altLang="en-US" dirty="0" smtClean="0">
                <a:solidFill>
                  <a:schemeClr val="bg2"/>
                </a:solidFill>
                <a:ea typeface="新細明體" charset="-120"/>
              </a:rPr>
              <a:t>房貸借款金額 </a:t>
            </a:r>
            <a:r>
              <a:rPr lang="en-US" altLang="zh-TW" dirty="0" smtClean="0">
                <a:ea typeface="新細明體" charset="-120"/>
              </a:rPr>
              <a:t>= 92,812/.9 =</a:t>
            </a:r>
            <a:r>
              <a:rPr lang="en-US" altLang="zh-TW" b="1" dirty="0" smtClean="0">
                <a:ea typeface="新細明體" charset="-120"/>
              </a:rPr>
              <a:t>103,125</a:t>
            </a:r>
          </a:p>
          <a:p>
            <a:pPr lvl="1" eaLnBrk="1" hangingPunct="1">
              <a:lnSpc>
                <a:spcPct val="90000"/>
              </a:lnSpc>
            </a:pPr>
            <a:r>
              <a:rPr lang="zh-TW" altLang="en-US" sz="2600" dirty="0" smtClean="0">
                <a:ea typeface="新細明體" charset="-120"/>
              </a:rPr>
              <a:t>頭期款金額</a:t>
            </a:r>
            <a:r>
              <a:rPr lang="en-US" altLang="zh-TW" sz="2600" dirty="0" smtClean="0">
                <a:ea typeface="新細明體" charset="-120"/>
              </a:rPr>
              <a:t>?  $15,000</a:t>
            </a:r>
          </a:p>
          <a:p>
            <a:pPr lvl="2" eaLnBrk="1" hangingPunct="1">
              <a:lnSpc>
                <a:spcPct val="90000"/>
              </a:lnSpc>
            </a:pPr>
            <a:r>
              <a:rPr lang="zh-TW" altLang="en-US" dirty="0" smtClean="0">
                <a:solidFill>
                  <a:schemeClr val="bg2"/>
                </a:solidFill>
                <a:ea typeface="新細明體" charset="-120"/>
              </a:rPr>
              <a:t>房貸借款金額</a:t>
            </a:r>
            <a:r>
              <a:rPr lang="en-US" altLang="zh-TW" dirty="0" smtClean="0">
                <a:ea typeface="新細明體" charset="-120"/>
              </a:rPr>
              <a:t> = 92,812+15000 = </a:t>
            </a:r>
            <a:r>
              <a:rPr lang="en-US" altLang="zh-TW" b="1" dirty="0" smtClean="0">
                <a:ea typeface="新細明體" charset="-120"/>
              </a:rPr>
              <a:t>107,812</a:t>
            </a:r>
          </a:p>
          <a:p>
            <a:pPr lvl="1" eaLnBrk="1" hangingPunct="1">
              <a:lnSpc>
                <a:spcPct val="90000"/>
              </a:lnSpc>
            </a:pPr>
            <a:r>
              <a:rPr lang="zh-TW" altLang="en-US" sz="2600" dirty="0" smtClean="0">
                <a:ea typeface="新細明體" charset="-120"/>
              </a:rPr>
              <a:t>頭期款</a:t>
            </a:r>
            <a:r>
              <a:rPr lang="en-US" altLang="zh-TW" sz="2600" dirty="0" smtClean="0">
                <a:ea typeface="新細明體" charset="-120"/>
              </a:rPr>
              <a:t>%? 15%</a:t>
            </a:r>
          </a:p>
          <a:p>
            <a:pPr lvl="2" eaLnBrk="1" hangingPunct="1">
              <a:lnSpc>
                <a:spcPct val="90000"/>
              </a:lnSpc>
            </a:pPr>
            <a:r>
              <a:rPr lang="zh-TW" altLang="en-US" dirty="0" smtClean="0">
                <a:solidFill>
                  <a:schemeClr val="bg2"/>
                </a:solidFill>
                <a:ea typeface="新細明體" charset="-120"/>
              </a:rPr>
              <a:t>房貸借款金額</a:t>
            </a:r>
            <a:r>
              <a:rPr lang="en-US" altLang="zh-TW" dirty="0" smtClean="0">
                <a:ea typeface="新細明體" charset="-120"/>
              </a:rPr>
              <a:t> = 92,812/(1-.15)=</a:t>
            </a:r>
            <a:r>
              <a:rPr lang="en-US" altLang="zh-TW" b="1" dirty="0" smtClean="0">
                <a:ea typeface="新細明體" charset="-120"/>
              </a:rPr>
              <a:t> 109,191</a:t>
            </a:r>
          </a:p>
          <a:p>
            <a:pPr eaLnBrk="1" hangingPunct="1">
              <a:lnSpc>
                <a:spcPct val="90000"/>
              </a:lnSpc>
            </a:pPr>
            <a:endParaRPr lang="en-US" altLang="zh-TW" sz="3600" b="1"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9027">
                                            <p:txEl>
                                              <p:pRg st="0" end="0"/>
                                            </p:txEl>
                                          </p:spTgt>
                                        </p:tgtEl>
                                        <p:attrNameLst>
                                          <p:attrName>style.visibility</p:attrName>
                                        </p:attrNameLst>
                                      </p:cBhvr>
                                      <p:to>
                                        <p:strVal val="visible"/>
                                      </p:to>
                                    </p:set>
                                    <p:anim calcmode="lin" valueType="num">
                                      <p:cBhvr additive="base">
                                        <p:cTn id="7" dur="500" fill="hold"/>
                                        <p:tgtEl>
                                          <p:spTgt spid="7690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690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9027">
                                            <p:txEl>
                                              <p:pRg st="1" end="1"/>
                                            </p:txEl>
                                          </p:spTgt>
                                        </p:tgtEl>
                                        <p:attrNameLst>
                                          <p:attrName>style.visibility</p:attrName>
                                        </p:attrNameLst>
                                      </p:cBhvr>
                                      <p:to>
                                        <p:strVal val="visible"/>
                                      </p:to>
                                    </p:set>
                                    <p:anim calcmode="lin" valueType="num">
                                      <p:cBhvr additive="base">
                                        <p:cTn id="13" dur="500" fill="hold"/>
                                        <p:tgtEl>
                                          <p:spTgt spid="76902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690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69027">
                                            <p:txEl>
                                              <p:pRg st="2" end="2"/>
                                            </p:txEl>
                                          </p:spTgt>
                                        </p:tgtEl>
                                        <p:attrNameLst>
                                          <p:attrName>style.visibility</p:attrName>
                                        </p:attrNameLst>
                                      </p:cBhvr>
                                      <p:to>
                                        <p:strVal val="visible"/>
                                      </p:to>
                                    </p:set>
                                    <p:anim calcmode="lin" valueType="num">
                                      <p:cBhvr additive="base">
                                        <p:cTn id="19" dur="500" fill="hold"/>
                                        <p:tgtEl>
                                          <p:spTgt spid="76902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690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69027">
                                            <p:txEl>
                                              <p:pRg st="3" end="3"/>
                                            </p:txEl>
                                          </p:spTgt>
                                        </p:tgtEl>
                                        <p:attrNameLst>
                                          <p:attrName>style.visibility</p:attrName>
                                        </p:attrNameLst>
                                      </p:cBhvr>
                                      <p:to>
                                        <p:strVal val="visible"/>
                                      </p:to>
                                    </p:set>
                                    <p:anim calcmode="lin" valueType="num">
                                      <p:cBhvr additive="base">
                                        <p:cTn id="25" dur="500" fill="hold"/>
                                        <p:tgtEl>
                                          <p:spTgt spid="76902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690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69027">
                                            <p:txEl>
                                              <p:pRg st="4" end="4"/>
                                            </p:txEl>
                                          </p:spTgt>
                                        </p:tgtEl>
                                        <p:attrNameLst>
                                          <p:attrName>style.visibility</p:attrName>
                                        </p:attrNameLst>
                                      </p:cBhvr>
                                      <p:to>
                                        <p:strVal val="visible"/>
                                      </p:to>
                                    </p:set>
                                    <p:anim calcmode="lin" valueType="num">
                                      <p:cBhvr additive="base">
                                        <p:cTn id="31" dur="500" fill="hold"/>
                                        <p:tgtEl>
                                          <p:spTgt spid="76902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69027">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769027">
                                            <p:txEl>
                                              <p:pRg st="5" end="5"/>
                                            </p:txEl>
                                          </p:spTgt>
                                        </p:tgtEl>
                                        <p:attrNameLst>
                                          <p:attrName>style.visibility</p:attrName>
                                        </p:attrNameLst>
                                      </p:cBhvr>
                                      <p:to>
                                        <p:strVal val="visible"/>
                                      </p:to>
                                    </p:set>
                                    <p:anim calcmode="lin" valueType="num">
                                      <p:cBhvr additive="base">
                                        <p:cTn id="35" dur="500" fill="hold"/>
                                        <p:tgtEl>
                                          <p:spTgt spid="769027">
                                            <p:txEl>
                                              <p:pRg st="5" end="5"/>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76902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769027">
                                            <p:txEl>
                                              <p:pRg st="6" end="6"/>
                                            </p:txEl>
                                          </p:spTgt>
                                        </p:tgtEl>
                                        <p:attrNameLst>
                                          <p:attrName>style.visibility</p:attrName>
                                        </p:attrNameLst>
                                      </p:cBhvr>
                                      <p:to>
                                        <p:strVal val="visible"/>
                                      </p:to>
                                    </p:set>
                                    <p:anim calcmode="lin" valueType="num">
                                      <p:cBhvr additive="base">
                                        <p:cTn id="41" dur="500" fill="hold"/>
                                        <p:tgtEl>
                                          <p:spTgt spid="769027">
                                            <p:txEl>
                                              <p:pRg st="6" end="6"/>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769027">
                                            <p:txEl>
                                              <p:pRg st="6" end="6"/>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769027">
                                            <p:txEl>
                                              <p:pRg st="7" end="7"/>
                                            </p:txEl>
                                          </p:spTgt>
                                        </p:tgtEl>
                                        <p:attrNameLst>
                                          <p:attrName>style.visibility</p:attrName>
                                        </p:attrNameLst>
                                      </p:cBhvr>
                                      <p:to>
                                        <p:strVal val="visible"/>
                                      </p:to>
                                    </p:set>
                                    <p:anim calcmode="lin" valueType="num">
                                      <p:cBhvr additive="base">
                                        <p:cTn id="45" dur="500" fill="hold"/>
                                        <p:tgtEl>
                                          <p:spTgt spid="769027">
                                            <p:txEl>
                                              <p:pRg st="7" end="7"/>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76902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769027">
                                            <p:txEl>
                                              <p:pRg st="8" end="8"/>
                                            </p:txEl>
                                          </p:spTgt>
                                        </p:tgtEl>
                                        <p:attrNameLst>
                                          <p:attrName>style.visibility</p:attrName>
                                        </p:attrNameLst>
                                      </p:cBhvr>
                                      <p:to>
                                        <p:strVal val="visible"/>
                                      </p:to>
                                    </p:set>
                                    <p:anim calcmode="lin" valueType="num">
                                      <p:cBhvr additive="base">
                                        <p:cTn id="51" dur="500" fill="hold"/>
                                        <p:tgtEl>
                                          <p:spTgt spid="769027">
                                            <p:txEl>
                                              <p:pRg st="8" end="8"/>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769027">
                                            <p:txEl>
                                              <p:pRg st="8" end="8"/>
                                            </p:tx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769027">
                                            <p:txEl>
                                              <p:pRg st="9" end="9"/>
                                            </p:txEl>
                                          </p:spTgt>
                                        </p:tgtEl>
                                        <p:attrNameLst>
                                          <p:attrName>style.visibility</p:attrName>
                                        </p:attrNameLst>
                                      </p:cBhvr>
                                      <p:to>
                                        <p:strVal val="visible"/>
                                      </p:to>
                                    </p:set>
                                    <p:anim calcmode="lin" valueType="num">
                                      <p:cBhvr additive="base">
                                        <p:cTn id="55" dur="500" fill="hold"/>
                                        <p:tgtEl>
                                          <p:spTgt spid="769027">
                                            <p:txEl>
                                              <p:pRg st="9" end="9"/>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769027">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9027"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Text Box 3"/>
          <p:cNvSpPr txBox="1">
            <a:spLocks noChangeArrowheads="1"/>
          </p:cNvSpPr>
          <p:nvPr/>
        </p:nvSpPr>
        <p:spPr bwMode="auto">
          <a:xfrm>
            <a:off x="1981200" y="0"/>
            <a:ext cx="5540299" cy="523220"/>
          </a:xfrm>
          <a:prstGeom prst="rect">
            <a:avLst/>
          </a:prstGeom>
          <a:noFill/>
          <a:ln w="9525">
            <a:noFill/>
            <a:miter lim="800000"/>
            <a:headEnd/>
            <a:tailEnd/>
          </a:ln>
        </p:spPr>
        <p:txBody>
          <a:bodyPr wrap="none">
            <a:spAutoFit/>
          </a:bodyPr>
          <a:lstStyle/>
          <a:p>
            <a:r>
              <a:rPr lang="en-US" altLang="zh-TW" b="1" dirty="0" smtClean="0">
                <a:ea typeface="新細明體" charset="-120"/>
              </a:rPr>
              <a:t>lab 4 </a:t>
            </a:r>
            <a:r>
              <a:rPr lang="zh-TW" altLang="en-US" b="1" dirty="0" smtClean="0">
                <a:ea typeface="新細明體" charset="-120"/>
              </a:rPr>
              <a:t>可承擔房價計算 空白填寫  </a:t>
            </a:r>
            <a:endParaRPr lang="en-US" altLang="zh-TW" b="1" dirty="0">
              <a:ea typeface="新細明體" charset="-120"/>
            </a:endParaRPr>
          </a:p>
        </p:txBody>
      </p:sp>
      <p:sp>
        <p:nvSpPr>
          <p:cNvPr id="1028" name="Text Box 5"/>
          <p:cNvSpPr txBox="1">
            <a:spLocks noChangeArrowheads="1"/>
          </p:cNvSpPr>
          <p:nvPr/>
        </p:nvSpPr>
        <p:spPr bwMode="auto">
          <a:xfrm>
            <a:off x="1905000" y="6172200"/>
            <a:ext cx="5519460" cy="584775"/>
          </a:xfrm>
          <a:prstGeom prst="rect">
            <a:avLst/>
          </a:prstGeom>
          <a:noFill/>
          <a:ln w="9525">
            <a:noFill/>
            <a:miter lim="800000"/>
            <a:headEnd/>
            <a:tailEnd/>
          </a:ln>
        </p:spPr>
        <p:txBody>
          <a:bodyPr wrap="none">
            <a:spAutoFit/>
          </a:bodyPr>
          <a:lstStyle/>
          <a:p>
            <a:r>
              <a:rPr lang="zh-TW" altLang="en-US" sz="3200" b="1" dirty="0" smtClean="0">
                <a:ea typeface="新細明體" charset="-120"/>
              </a:rPr>
              <a:t>銀行願意承做的房貸借款金額</a:t>
            </a:r>
            <a:endParaRPr lang="en-US" altLang="zh-TW" sz="3200" b="1" dirty="0">
              <a:ea typeface="新細明體" charset="-120"/>
            </a:endParaRPr>
          </a:p>
        </p:txBody>
      </p:sp>
      <p:graphicFrame>
        <p:nvGraphicFramePr>
          <p:cNvPr id="5" name="表格 4"/>
          <p:cNvGraphicFramePr>
            <a:graphicFrameLocks noGrp="1"/>
          </p:cNvGraphicFramePr>
          <p:nvPr/>
        </p:nvGraphicFramePr>
        <p:xfrm>
          <a:off x="533399" y="762006"/>
          <a:ext cx="8458200" cy="5105395"/>
        </p:xfrm>
        <a:graphic>
          <a:graphicData uri="http://schemas.openxmlformats.org/drawingml/2006/table">
            <a:tbl>
              <a:tblPr/>
              <a:tblGrid>
                <a:gridCol w="2520983"/>
                <a:gridCol w="1227537"/>
                <a:gridCol w="337779"/>
                <a:gridCol w="3144364"/>
                <a:gridCol w="1227537"/>
              </a:tblGrid>
              <a:tr h="502242">
                <a:tc gridSpan="5">
                  <a:txBody>
                    <a:bodyPr/>
                    <a:lstStyle/>
                    <a:p>
                      <a:pPr algn="ctr" fontAlgn="ctr"/>
                      <a:r>
                        <a:rPr lang="zh-TW" altLang="en-US" sz="1200" b="1" i="0" u="none" strike="noStrike" dirty="0">
                          <a:solidFill>
                            <a:srgbClr val="CCFFFF"/>
                          </a:solidFill>
                          <a:latin typeface="細明體"/>
                        </a:rPr>
                        <a:t>計算買房負擔</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09631">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78">
                <a:tc gridSpan="2">
                  <a:txBody>
                    <a:bodyPr/>
                    <a:lstStyle/>
                    <a:p>
                      <a:pPr algn="ctr" fontAlgn="b"/>
                      <a:r>
                        <a:rPr lang="zh-TW" altLang="en-US" sz="1200" b="1" i="0" u="none" strike="noStrike">
                          <a:latin typeface="細明體"/>
                        </a:rPr>
                        <a:t>顧戶資料</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c>
                  <a:txBody>
                    <a:bodyPr/>
                    <a:lstStyle/>
                    <a:p>
                      <a:pPr algn="l" fontAlgn="b"/>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zh-TW" altLang="en-US" sz="1200" b="1" i="0" u="none" strike="noStrike">
                          <a:latin typeface="細明體"/>
                        </a:rPr>
                        <a:t>房貸料資</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r>
              <a:tr h="218366">
                <a:tc>
                  <a:txBody>
                    <a:bodyPr/>
                    <a:lstStyle/>
                    <a:p>
                      <a:pPr algn="l" fontAlgn="b"/>
                      <a:r>
                        <a:rPr lang="zh-TW" altLang="en-US" sz="1200" b="1" i="0" u="none" strike="noStrike">
                          <a:latin typeface="細明體"/>
                        </a:rPr>
                        <a:t>年收入</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zh-TW" altLang="en-US" sz="1200" b="1" i="0" u="none" strike="noStrike">
                          <a:latin typeface="細明體"/>
                        </a:rPr>
                        <a:t>年利率</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18366">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r>
                        <a:rPr lang="zh-TW" altLang="en-US" sz="1200" b="1" i="0" u="none" strike="noStrike" dirty="0">
                          <a:latin typeface="細明體"/>
                        </a:rPr>
                        <a:t>期限</a:t>
                      </a:r>
                      <a:r>
                        <a:rPr lang="en-US" altLang="zh-TW" sz="1200" b="1" i="0" u="none" strike="noStrike" dirty="0">
                          <a:latin typeface="細明體"/>
                        </a:rPr>
                        <a:t>: </a:t>
                      </a:r>
                      <a:r>
                        <a:rPr lang="zh-TW" altLang="en-US" sz="1200" b="1" i="0" u="none" strike="noStrike" dirty="0">
                          <a:latin typeface="細明體"/>
                        </a:rPr>
                        <a:t>年</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18366">
                <a:tc>
                  <a:txBody>
                    <a:bodyPr/>
                    <a:lstStyle/>
                    <a:p>
                      <a:pPr algn="l" fontAlgn="b"/>
                      <a:r>
                        <a:rPr lang="zh-TW" altLang="en-US" sz="1200" b="1" i="0" u="none" strike="noStrike">
                          <a:latin typeface="細明體"/>
                        </a:rPr>
                        <a:t>稅負及保險</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r" fontAlgn="b"/>
                      <a:r>
                        <a:rPr lang="zh-TW" altLang="en-US" sz="1200" b="0" i="0" u="none" strike="noStrike">
                          <a:latin typeface="細明體"/>
                        </a:rPr>
                        <a:t>每年還款期數</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00896">
                <a:tc>
                  <a:txBody>
                    <a:bodyPr/>
                    <a:lstStyle/>
                    <a:p>
                      <a:pPr algn="r" fontAlgn="b"/>
                      <a:r>
                        <a:rPr lang="zh-TW" altLang="en-US" sz="1200" b="0" i="0" u="none" strike="noStrike">
                          <a:latin typeface="細明體"/>
                        </a:rPr>
                        <a:t>年房屋</a:t>
                      </a:r>
                      <a:r>
                        <a:rPr lang="en-US" altLang="zh-TW" sz="1200" b="0" i="0" u="none" strike="noStrike">
                          <a:latin typeface="細明體"/>
                        </a:rPr>
                        <a:t>/</a:t>
                      </a:r>
                      <a:r>
                        <a:rPr lang="zh-TW" altLang="en-US" sz="1200" b="0" i="0" u="none" strike="noStrike">
                          <a:latin typeface="細明體"/>
                        </a:rPr>
                        <a:t>土地稅</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zh-TW" altLang="en-US" sz="1200" b="0" i="0" u="none" strike="noStrike">
                          <a:latin typeface="細明體"/>
                        </a:rPr>
                        <a:t>每期利率</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00896">
                <a:tc>
                  <a:txBody>
                    <a:bodyPr/>
                    <a:lstStyle/>
                    <a:p>
                      <a:pPr algn="r" fontAlgn="b"/>
                      <a:r>
                        <a:rPr lang="zh-TW" altLang="en-US" sz="1200" b="0" i="0" u="none" strike="noStrike">
                          <a:latin typeface="細明體"/>
                        </a:rPr>
                        <a:t>年房屋保險費</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zh-TW" altLang="en-US" sz="1200" b="0" i="0" u="none" strike="noStrike">
                          <a:latin typeface="細明體"/>
                        </a:rPr>
                        <a:t>總期數</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18366">
                <a:tc>
                  <a:txBody>
                    <a:bodyPr/>
                    <a:lstStyle/>
                    <a:p>
                      <a:pPr algn="r" fontAlgn="b"/>
                      <a:r>
                        <a:rPr lang="zh-TW" altLang="en-US" sz="1200" b="1" i="0" u="none" strike="noStrike">
                          <a:latin typeface="細明體"/>
                        </a:rPr>
                        <a:t>稅負及保險總估計</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9631">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96978">
                <a:tc>
                  <a:txBody>
                    <a:bodyPr/>
                    <a:lstStyle/>
                    <a:p>
                      <a:pPr algn="l" fontAlgn="b"/>
                      <a:r>
                        <a:rPr lang="zh-TW" altLang="en-US" sz="1200" b="1" i="0" u="none" strike="noStrike">
                          <a:latin typeface="細明體"/>
                        </a:rPr>
                        <a:t>頭期款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zh-TW" altLang="en-US" sz="1200" b="1" i="0" u="none" strike="noStrike" dirty="0">
                          <a:latin typeface="細明體"/>
                        </a:rPr>
                        <a:t>計算比率</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r>
              <a:tr h="209631">
                <a:tc>
                  <a:txBody>
                    <a:bodyPr/>
                    <a:lstStyle/>
                    <a:p>
                      <a:pPr algn="r"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200" b="1" i="0" u="none" strike="noStrike">
                          <a:latin typeface="Verdana"/>
                        </a:rPr>
                        <a:t>Front-End Ratio Amount</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6978">
                <a:tc gridSpan="2">
                  <a:txBody>
                    <a:bodyPr/>
                    <a:lstStyle/>
                    <a:p>
                      <a:pPr algn="ctr" fontAlgn="b"/>
                      <a:r>
                        <a:rPr lang="zh-TW" altLang="en-US" sz="1200" b="1" i="0" u="none" strike="noStrike">
                          <a:latin typeface="細明體"/>
                        </a:rPr>
                        <a:t>每月數字</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c>
                  <a:txBody>
                    <a:bodyPr/>
                    <a:lstStyle/>
                    <a:p>
                      <a:pPr algn="l" fontAlgn="b"/>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zh-TW" altLang="en-US" sz="1200" b="0" i="1" u="none" strike="noStrike">
                          <a:latin typeface="細明體"/>
                        </a:rPr>
                        <a:t>總</a:t>
                      </a:r>
                      <a:r>
                        <a:rPr lang="zh-TW" altLang="en-US" sz="1200" b="0" i="1" u="none" strike="noStrike">
                          <a:latin typeface="Verdana"/>
                        </a:rPr>
                        <a:t> </a:t>
                      </a:r>
                      <a:r>
                        <a:rPr lang="en-US" sz="1200" b="0" i="1" u="none" strike="noStrike">
                          <a:latin typeface="Verdana"/>
                        </a:rPr>
                        <a:t>Front-End Ratio </a:t>
                      </a:r>
                      <a:r>
                        <a:rPr lang="zh-TW" altLang="en-US" sz="1200" b="0" i="1" u="none" strike="noStrike">
                          <a:latin typeface="細明體"/>
                        </a:rPr>
                        <a:t>限額</a:t>
                      </a:r>
                      <a:endParaRPr lang="zh-TW" altLang="en-US" sz="1200" b="0" i="1" u="none" strike="noStrike">
                        <a:latin typeface="Verdana"/>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18366">
                <a:tc>
                  <a:txBody>
                    <a:bodyPr/>
                    <a:lstStyle/>
                    <a:p>
                      <a:pPr algn="l" fontAlgn="b"/>
                      <a:r>
                        <a:rPr lang="zh-TW" altLang="en-US" sz="1200" b="0" i="0" u="none" strike="noStrike">
                          <a:latin typeface="細明體"/>
                        </a:rPr>
                        <a:t>每月薪資收入</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896">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r>
                        <a:rPr lang="en-US" sz="1200" b="1" i="0" u="none" strike="noStrike">
                          <a:latin typeface="Verdana"/>
                        </a:rPr>
                        <a:t>Back End Ratio Amount</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18366">
                <a:tc>
                  <a:txBody>
                    <a:bodyPr/>
                    <a:lstStyle/>
                    <a:p>
                      <a:pPr algn="l" fontAlgn="b"/>
                      <a:r>
                        <a:rPr lang="zh-TW" altLang="en-US" sz="1200" b="1" i="0" u="none" strike="noStrike">
                          <a:latin typeface="細明體"/>
                        </a:rPr>
                        <a:t>債務負擔</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r" fontAlgn="b"/>
                      <a:r>
                        <a:rPr lang="zh-TW" altLang="en-US" sz="1200" b="0" i="1" u="none" strike="noStrike">
                          <a:latin typeface="細明體"/>
                        </a:rPr>
                        <a:t>總</a:t>
                      </a:r>
                      <a:r>
                        <a:rPr lang="zh-TW" altLang="en-US" sz="1200" b="0" i="1" u="none" strike="noStrike">
                          <a:latin typeface="Verdana"/>
                        </a:rPr>
                        <a:t> </a:t>
                      </a:r>
                      <a:r>
                        <a:rPr lang="en-US" sz="1200" b="0" i="1" u="none" strike="noStrike">
                          <a:latin typeface="Verdana"/>
                        </a:rPr>
                        <a:t>Back-End Ratio </a:t>
                      </a:r>
                      <a:r>
                        <a:rPr lang="zh-TW" altLang="en-US" sz="1200" b="0" i="1" u="none" strike="noStrike">
                          <a:latin typeface="細明體"/>
                        </a:rPr>
                        <a:t>限額</a:t>
                      </a:r>
                      <a:endParaRPr lang="zh-TW" altLang="en-US" sz="1200" b="0" i="1" u="none" strike="noStrike">
                        <a:latin typeface="Verdana"/>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09631">
                <a:tc>
                  <a:txBody>
                    <a:bodyPr/>
                    <a:lstStyle/>
                    <a:p>
                      <a:pPr algn="r" fontAlgn="b"/>
                      <a:r>
                        <a:rPr lang="zh-TW" altLang="en-US" sz="1200" b="0" i="0" u="none" strike="noStrike">
                          <a:latin typeface="細明體"/>
                        </a:rPr>
                        <a:t>估計每月稅金</a:t>
                      </a:r>
                      <a:r>
                        <a:rPr lang="en-US" altLang="zh-TW" sz="1200" b="0" i="0" u="none" strike="noStrike">
                          <a:latin typeface="Verdana"/>
                        </a:rPr>
                        <a:t>/</a:t>
                      </a:r>
                      <a:r>
                        <a:rPr lang="zh-TW" altLang="en-US" sz="1200" b="0" i="0" u="none" strike="noStrike">
                          <a:latin typeface="細明體"/>
                        </a:rPr>
                        <a:t>保費</a:t>
                      </a:r>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78">
                <a:tc>
                  <a:txBody>
                    <a:bodyPr/>
                    <a:lstStyle/>
                    <a:p>
                      <a:pPr algn="r" fontAlgn="b"/>
                      <a:r>
                        <a:rPr lang="zh-TW" altLang="en-US" sz="1200" b="0" i="0" u="none" strike="noStrike">
                          <a:latin typeface="細明體"/>
                        </a:rPr>
                        <a:t>汽車</a:t>
                      </a:r>
                      <a:r>
                        <a:rPr lang="en-US" altLang="zh-TW" sz="1200" b="0" i="0" u="none" strike="noStrike">
                          <a:latin typeface="Verdana"/>
                        </a:rPr>
                        <a:t>1</a:t>
                      </a:r>
                      <a:r>
                        <a:rPr lang="zh-TW" altLang="en-US" sz="1200" b="0" i="0" u="none" strike="noStrike">
                          <a:latin typeface="細明體"/>
                        </a:rPr>
                        <a:t>還款</a:t>
                      </a:r>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zh-TW" altLang="en-US" sz="1200" b="1" i="0" u="none" strike="noStrike">
                          <a:latin typeface="細明體"/>
                        </a:rPr>
                        <a:t>可承擔房價</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r>
              <a:tr h="218366">
                <a:tc>
                  <a:txBody>
                    <a:bodyPr/>
                    <a:lstStyle/>
                    <a:p>
                      <a:pPr algn="r" fontAlgn="b"/>
                      <a:r>
                        <a:rPr lang="zh-TW" altLang="en-US" sz="1200" b="0" i="0" u="none" strike="noStrike">
                          <a:latin typeface="細明體"/>
                        </a:rPr>
                        <a:t>汽車</a:t>
                      </a:r>
                      <a:r>
                        <a:rPr lang="en-US" altLang="zh-TW" sz="1200" b="0" i="0" u="none" strike="noStrike">
                          <a:latin typeface="Verdana"/>
                        </a:rPr>
                        <a:t>2</a:t>
                      </a:r>
                      <a:r>
                        <a:rPr lang="zh-TW" altLang="en-US" sz="1200" b="0" i="0" u="none" strike="noStrike">
                          <a:latin typeface="Verdana"/>
                        </a:rPr>
                        <a:t>還款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zh-TW" altLang="en-US" sz="1200" b="1" i="0" u="none" strike="noStrike">
                          <a:latin typeface="細明體"/>
                        </a:rPr>
                        <a:t>每月最大房貸承擔能力</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18366">
                <a:tc>
                  <a:txBody>
                    <a:bodyPr/>
                    <a:lstStyle/>
                    <a:p>
                      <a:pPr algn="r" fontAlgn="b"/>
                      <a:r>
                        <a:rPr lang="zh-TW" altLang="en-US" sz="1200" b="0" i="0" u="none" strike="noStrike">
                          <a:latin typeface="細明體"/>
                        </a:rPr>
                        <a:t>電腦還款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zh-TW" altLang="en-US" sz="1200" b="1" i="0" u="none" strike="noStrike">
                          <a:latin typeface="細明體"/>
                        </a:rPr>
                        <a:t>房貸借款金額</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27101">
                <a:tc>
                  <a:txBody>
                    <a:bodyPr/>
                    <a:lstStyle/>
                    <a:p>
                      <a:pPr algn="r" fontAlgn="b"/>
                      <a:r>
                        <a:rPr lang="zh-TW" altLang="en-US" sz="1200" b="0" i="1" u="none" strike="noStrike">
                          <a:latin typeface="細明體"/>
                        </a:rPr>
                        <a:t>每月債務還款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1" i="0" u="none" strike="noStrike">
                          <a:latin typeface="細明體"/>
                        </a:rPr>
                        <a:t>最多可買房價</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1" i="0" u="none" strike="noStrike" dirty="0">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1676400" y="0"/>
            <a:ext cx="5444119" cy="523220"/>
          </a:xfrm>
          <a:prstGeom prst="rect">
            <a:avLst/>
          </a:prstGeom>
          <a:noFill/>
          <a:ln w="9525">
            <a:noFill/>
            <a:miter lim="800000"/>
            <a:headEnd/>
            <a:tailEnd/>
          </a:ln>
        </p:spPr>
        <p:txBody>
          <a:bodyPr wrap="none">
            <a:spAutoFit/>
          </a:bodyPr>
          <a:lstStyle/>
          <a:p>
            <a:r>
              <a:rPr lang="en-US" altLang="zh-TW" b="1" dirty="0" smtClean="0">
                <a:ea typeface="新細明體" charset="-120"/>
              </a:rPr>
              <a:t>lab 4 </a:t>
            </a:r>
            <a:r>
              <a:rPr lang="zh-TW" altLang="en-US" b="1" dirty="0" smtClean="0">
                <a:ea typeface="新細明體" charset="-120"/>
              </a:rPr>
              <a:t>可承擔房價計算 空白填寫  </a:t>
            </a:r>
            <a:endParaRPr lang="en-US" altLang="zh-TW" b="1" dirty="0">
              <a:ea typeface="新細明體" charset="-120"/>
            </a:endParaRPr>
          </a:p>
        </p:txBody>
      </p:sp>
      <p:sp>
        <p:nvSpPr>
          <p:cNvPr id="2052" name="Text Box 5"/>
          <p:cNvSpPr txBox="1">
            <a:spLocks noChangeArrowheads="1"/>
          </p:cNvSpPr>
          <p:nvPr/>
        </p:nvSpPr>
        <p:spPr bwMode="auto">
          <a:xfrm>
            <a:off x="914400" y="6019800"/>
            <a:ext cx="7571303" cy="584775"/>
          </a:xfrm>
          <a:prstGeom prst="rect">
            <a:avLst/>
          </a:prstGeom>
          <a:noFill/>
          <a:ln w="9525">
            <a:noFill/>
            <a:miter lim="800000"/>
            <a:headEnd/>
            <a:tailEnd/>
          </a:ln>
        </p:spPr>
        <p:txBody>
          <a:bodyPr wrap="none">
            <a:spAutoFit/>
          </a:bodyPr>
          <a:lstStyle/>
          <a:p>
            <a:r>
              <a:rPr lang="zh-TW" altLang="en-US" sz="3200" b="1" dirty="0" smtClean="0">
                <a:ea typeface="新細明體" charset="-120"/>
              </a:rPr>
              <a:t>幫助顧戶決定是否有能力購買特定的房屋</a:t>
            </a:r>
            <a:endParaRPr lang="en-US" altLang="zh-TW" sz="3200" b="1" dirty="0">
              <a:ea typeface="新細明體" charset="-120"/>
            </a:endParaRPr>
          </a:p>
        </p:txBody>
      </p:sp>
      <p:graphicFrame>
        <p:nvGraphicFramePr>
          <p:cNvPr id="5" name="表格 4"/>
          <p:cNvGraphicFramePr>
            <a:graphicFrameLocks noGrp="1"/>
          </p:cNvGraphicFramePr>
          <p:nvPr/>
        </p:nvGraphicFramePr>
        <p:xfrm>
          <a:off x="1143000" y="838200"/>
          <a:ext cx="7162800" cy="5029204"/>
        </p:xfrm>
        <a:graphic>
          <a:graphicData uri="http://schemas.openxmlformats.org/drawingml/2006/table">
            <a:tbl>
              <a:tblPr/>
              <a:tblGrid>
                <a:gridCol w="2729253"/>
                <a:gridCol w="1334832"/>
                <a:gridCol w="369462"/>
                <a:gridCol w="2729253"/>
              </a:tblGrid>
              <a:tr h="689344">
                <a:tc>
                  <a:txBody>
                    <a:bodyPr/>
                    <a:lstStyle/>
                    <a:p>
                      <a:pPr algn="ctr" fontAlgn="ctr"/>
                      <a:r>
                        <a:rPr lang="zh-TW" altLang="en-US" sz="1400" b="1" i="0" u="none" strike="noStrike">
                          <a:solidFill>
                            <a:srgbClr val="CCFFFF"/>
                          </a:solidFill>
                          <a:latin typeface="細明體"/>
                        </a:rPr>
                        <a:t>可承擔房價選擇</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fontAlgn="ctr"/>
                      <a:r>
                        <a:rPr lang="zh-TW" altLang="en-US" sz="1400" b="1" i="0" u="none" strike="noStrike">
                          <a:solidFill>
                            <a:srgbClr val="CCFFFF"/>
                          </a:solidFill>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fontAlgn="ctr"/>
                      <a:r>
                        <a:rPr lang="zh-TW" altLang="en-US" sz="1400" b="1" i="0" u="none" strike="noStrike">
                          <a:solidFill>
                            <a:srgbClr val="CCFFFF"/>
                          </a:solidFill>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fontAlgn="ctr"/>
                      <a:r>
                        <a:rPr lang="zh-TW" altLang="en-US" sz="1400" b="1" i="0" u="none" strike="noStrike">
                          <a:solidFill>
                            <a:srgbClr val="CCFFFF"/>
                          </a:solidFill>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r>
              <a:tr h="359658">
                <a:tc>
                  <a:txBody>
                    <a:bodyPr/>
                    <a:lstStyle/>
                    <a:p>
                      <a:pPr algn="ctr" fontAlgn="b"/>
                      <a:r>
                        <a:rPr lang="en-US" sz="1400" b="1" i="0" u="none" strike="noStrike">
                          <a:latin typeface="Verdana"/>
                        </a:rPr>
                        <a:t>House 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BEA"/>
                    </a:solidFill>
                  </a:tcPr>
                </a:tc>
              </a:tr>
              <a:tr h="299714">
                <a:tc>
                  <a:txBody>
                    <a:bodyPr/>
                    <a:lstStyle/>
                    <a:p>
                      <a:pPr algn="l" fontAlgn="b"/>
                      <a:r>
                        <a:rPr lang="zh-TW" altLang="en-US" sz="1400" b="0" i="0" u="none" strike="noStrike">
                          <a:latin typeface="細明體"/>
                        </a:rPr>
                        <a:t>房價</a:t>
                      </a:r>
                      <a:r>
                        <a:rPr lang="zh-TW" altLang="en-US" sz="1400" b="0" i="0" u="none" strike="noStrike">
                          <a:latin typeface="Verdana"/>
                        </a:rPr>
                        <a:t> </a:t>
                      </a:r>
                      <a:r>
                        <a:rPr lang="en-US" sz="1400" b="0" i="0" u="none" strike="noStrike">
                          <a:latin typeface="Verdana"/>
                        </a:rPr>
                        <a:t>House 1</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400" b="0" i="0" u="none" strike="noStrike">
                        <a:latin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400" b="0" i="0" u="none" strike="noStrike">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房貸借款金額</a:t>
                      </a:r>
                      <a:r>
                        <a:rPr lang="zh-TW" altLang="en-US" sz="1400" b="0" i="0" u="none" strike="noStrike">
                          <a:latin typeface="Verdana"/>
                        </a:rPr>
                        <a:t> </a:t>
                      </a:r>
                      <a:r>
                        <a:rPr lang="en-US" sz="1400" b="0" i="0" u="none" strike="noStrike">
                          <a:latin typeface="Verdana"/>
                        </a:rPr>
                        <a:t>House 1</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400" b="0" i="0" u="none" strike="noStrike">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每月房貸還款</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Verdana"/>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zh-TW" altLang="en-US" sz="1400" b="0" i="0" u="none" strike="noStrike" dirty="0">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房屋保險費</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zh-TW" altLang="en-US" sz="14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每月房屋付款數</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4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311702">
                <a:tc>
                  <a:txBody>
                    <a:bodyPr/>
                    <a:lstStyle/>
                    <a:p>
                      <a:pPr algn="l" fontAlgn="b"/>
                      <a:r>
                        <a:rPr lang="zh-TW" altLang="en-US" sz="1400" b="0" i="0" u="none" strike="noStrike">
                          <a:latin typeface="細明體"/>
                        </a:rPr>
                        <a:t>目前預算下，可承擔此房價嗎</a:t>
                      </a:r>
                      <a:r>
                        <a:rPr lang="en-US" altLang="zh-TW" sz="1400" b="0" i="0" u="none" strike="noStrike">
                          <a:latin typeface="Verdana"/>
                        </a:rPr>
                        <a:t>?</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400" b="0" i="0" u="none" strike="noStrike">
                          <a:latin typeface="Arial"/>
                        </a:rPr>
                        <a:t>　</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zh-TW" altLang="en-US" sz="14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59658">
                <a:tc>
                  <a:txBody>
                    <a:bodyPr/>
                    <a:lstStyle/>
                    <a:p>
                      <a:pPr algn="ctr" fontAlgn="b"/>
                      <a:r>
                        <a:rPr lang="en-US" sz="1400" b="1" i="0" u="none" strike="noStrike">
                          <a:latin typeface="Verdana"/>
                        </a:rPr>
                        <a:t>House 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400" b="1" i="0" u="none" strike="noStrike" dirty="0">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BEA"/>
                    </a:solidFill>
                  </a:tcPr>
                </a:tc>
              </a:tr>
              <a:tr h="299714">
                <a:tc>
                  <a:txBody>
                    <a:bodyPr/>
                    <a:lstStyle/>
                    <a:p>
                      <a:pPr algn="l" fontAlgn="b"/>
                      <a:r>
                        <a:rPr lang="zh-TW" altLang="en-US" sz="1400" b="0" i="0" u="none" strike="noStrike">
                          <a:latin typeface="細明體"/>
                        </a:rPr>
                        <a:t>房價</a:t>
                      </a:r>
                      <a:r>
                        <a:rPr lang="zh-TW" altLang="en-US" sz="1400" b="0" i="0" u="none" strike="noStrike">
                          <a:latin typeface="Verdana"/>
                        </a:rPr>
                        <a:t> </a:t>
                      </a:r>
                      <a:r>
                        <a:rPr lang="en-US" sz="1400" b="0" i="0" u="none" strike="noStrike">
                          <a:latin typeface="Verdana"/>
                        </a:rPr>
                        <a:t>House 2</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400" b="0" i="0" u="none" strike="noStrike">
                        <a:latin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zh-TW" altLang="en-US" sz="1400" b="0" i="0" u="none" strike="noStrike">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房貸借款金額</a:t>
                      </a:r>
                      <a:r>
                        <a:rPr lang="zh-TW" altLang="en-US" sz="1400" b="0" i="0" u="none" strike="noStrike">
                          <a:latin typeface="Verdana"/>
                        </a:rPr>
                        <a:t> </a:t>
                      </a:r>
                      <a:r>
                        <a:rPr lang="en-US" sz="1400" b="0" i="0" u="none" strike="noStrike">
                          <a:latin typeface="Verdana"/>
                        </a:rPr>
                        <a:t>House 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400" b="0" i="0" u="none" strike="noStrike">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每月房貸還款</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Verdana"/>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zh-TW" altLang="en-US" sz="14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房屋保險費</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zh-TW" altLang="en-US" sz="14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9714">
                <a:tc>
                  <a:txBody>
                    <a:bodyPr/>
                    <a:lstStyle/>
                    <a:p>
                      <a:pPr algn="l" fontAlgn="b"/>
                      <a:r>
                        <a:rPr lang="zh-TW" altLang="en-US" sz="1400" b="0" i="0" u="none" strike="noStrike">
                          <a:latin typeface="細明體"/>
                        </a:rPr>
                        <a:t>每月房屋付款數</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zh-TW" altLang="en-US" sz="14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311702">
                <a:tc>
                  <a:txBody>
                    <a:bodyPr/>
                    <a:lstStyle/>
                    <a:p>
                      <a:pPr algn="l" fontAlgn="b"/>
                      <a:r>
                        <a:rPr lang="zh-TW" altLang="en-US" sz="1400" b="0" i="0" u="none" strike="noStrike">
                          <a:latin typeface="細明體"/>
                        </a:rPr>
                        <a:t>目前預算下，可承擔此房價嗎</a:t>
                      </a:r>
                      <a:r>
                        <a:rPr lang="en-US" altLang="zh-TW" sz="1400" b="0" i="0" u="none" strike="noStrike">
                          <a:latin typeface="Verdana"/>
                        </a:rPr>
                        <a:t>?</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400" b="0" i="0" u="none" strike="noStrike">
                          <a:latin typeface="Arial"/>
                        </a:rPr>
                        <a:t>　</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zh-TW" altLang="en-US" sz="1400" b="0" i="0" u="none" strike="noStrike" dirty="0">
                          <a:latin typeface="Verdana"/>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Text Box 2"/>
          <p:cNvSpPr txBox="1">
            <a:spLocks noChangeArrowheads="1"/>
          </p:cNvSpPr>
          <p:nvPr/>
        </p:nvSpPr>
        <p:spPr bwMode="auto">
          <a:xfrm>
            <a:off x="1981200" y="0"/>
            <a:ext cx="5540299" cy="523220"/>
          </a:xfrm>
          <a:prstGeom prst="rect">
            <a:avLst/>
          </a:prstGeom>
          <a:noFill/>
          <a:ln w="9525">
            <a:noFill/>
            <a:miter lim="800000"/>
            <a:headEnd/>
            <a:tailEnd/>
          </a:ln>
        </p:spPr>
        <p:txBody>
          <a:bodyPr wrap="none">
            <a:spAutoFit/>
          </a:bodyPr>
          <a:lstStyle/>
          <a:p>
            <a:r>
              <a:rPr lang="en-US" altLang="zh-TW" b="1" dirty="0" smtClean="0">
                <a:ea typeface="新細明體" charset="-120"/>
              </a:rPr>
              <a:t>lab 4 </a:t>
            </a:r>
            <a:r>
              <a:rPr lang="zh-TW" altLang="en-US" b="1" dirty="0" smtClean="0">
                <a:ea typeface="新細明體" charset="-120"/>
              </a:rPr>
              <a:t>可承擔房價計算 空白填寫  </a:t>
            </a:r>
            <a:endParaRPr lang="en-US" altLang="zh-TW" b="1" dirty="0">
              <a:ea typeface="新細明體" charset="-120"/>
            </a:endParaRPr>
          </a:p>
        </p:txBody>
      </p:sp>
      <p:graphicFrame>
        <p:nvGraphicFramePr>
          <p:cNvPr id="4" name="表格 3"/>
          <p:cNvGraphicFramePr>
            <a:graphicFrameLocks noGrp="1"/>
          </p:cNvGraphicFramePr>
          <p:nvPr/>
        </p:nvGraphicFramePr>
        <p:xfrm>
          <a:off x="762000" y="533400"/>
          <a:ext cx="7924800" cy="5982198"/>
        </p:xfrm>
        <a:graphic>
          <a:graphicData uri="http://schemas.openxmlformats.org/drawingml/2006/table">
            <a:tbl>
              <a:tblPr/>
              <a:tblGrid>
                <a:gridCol w="2305853"/>
                <a:gridCol w="1122784"/>
                <a:gridCol w="308955"/>
                <a:gridCol w="2913714"/>
                <a:gridCol w="1273494"/>
              </a:tblGrid>
              <a:tr h="577203">
                <a:tc gridSpan="5">
                  <a:txBody>
                    <a:bodyPr/>
                    <a:lstStyle/>
                    <a:p>
                      <a:pPr algn="ctr" fontAlgn="ctr"/>
                      <a:r>
                        <a:rPr lang="zh-TW" altLang="en-US" sz="1200" b="1" i="0" u="none" strike="noStrike">
                          <a:solidFill>
                            <a:srgbClr val="CCFFFF"/>
                          </a:solidFill>
                          <a:latin typeface="細明體"/>
                        </a:rPr>
                        <a:t>計算買房負擔</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40919">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303">
                <a:tc gridSpan="2">
                  <a:txBody>
                    <a:bodyPr/>
                    <a:lstStyle/>
                    <a:p>
                      <a:pPr algn="ctr" fontAlgn="b"/>
                      <a:r>
                        <a:rPr lang="zh-TW" altLang="en-US" sz="1200" b="1" i="0" u="none" strike="noStrike">
                          <a:latin typeface="細明體"/>
                        </a:rPr>
                        <a:t>顧戶資料</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c>
                  <a:txBody>
                    <a:bodyPr/>
                    <a:lstStyle/>
                    <a:p>
                      <a:pPr algn="l" fontAlgn="b"/>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zh-TW" altLang="en-US" sz="1200" b="1" i="0" u="none" strike="noStrike">
                          <a:latin typeface="細明體"/>
                        </a:rPr>
                        <a:t>房貸料資</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hMerge="1">
                  <a:txBody>
                    <a:bodyPr/>
                    <a:lstStyle/>
                    <a:p>
                      <a:endParaRPr lang="zh-TW" altLang="en-US"/>
                    </a:p>
                  </a:txBody>
                  <a:tcPr/>
                </a:tc>
              </a:tr>
              <a:tr h="250958">
                <a:tc>
                  <a:txBody>
                    <a:bodyPr/>
                    <a:lstStyle/>
                    <a:p>
                      <a:pPr algn="l" fontAlgn="b"/>
                      <a:r>
                        <a:rPr lang="zh-TW" altLang="en-US" sz="1200" b="1" i="0" u="none" strike="noStrike">
                          <a:latin typeface="細明體"/>
                        </a:rPr>
                        <a:t>年收入</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zh-TW" altLang="en-US" sz="1200" b="1" i="0" u="none" strike="noStrike">
                          <a:latin typeface="細明體"/>
                        </a:rPr>
                        <a:t>年利率</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0958">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zh-TW" altLang="en-US" sz="1200" b="0" i="0" u="none" strike="noStrike">
                        <a:latin typeface="Verdana"/>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r>
                        <a:rPr lang="zh-TW" altLang="en-US" sz="1200" b="1" i="0" u="none" strike="noStrike">
                          <a:latin typeface="細明體"/>
                        </a:rPr>
                        <a:t>期限</a:t>
                      </a:r>
                      <a:r>
                        <a:rPr lang="en-US" altLang="zh-TW" sz="1200" b="1" i="0" u="none" strike="noStrike">
                          <a:latin typeface="細明體"/>
                        </a:rPr>
                        <a:t>: </a:t>
                      </a:r>
                      <a:r>
                        <a:rPr lang="zh-TW" altLang="en-US" sz="1200" b="1" i="0" u="none" strike="noStrike">
                          <a:latin typeface="細明體"/>
                        </a:rPr>
                        <a:t>年</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0958">
                <a:tc>
                  <a:txBody>
                    <a:bodyPr/>
                    <a:lstStyle/>
                    <a:p>
                      <a:pPr algn="l" fontAlgn="b"/>
                      <a:r>
                        <a:rPr lang="zh-TW" altLang="en-US" sz="1200" b="1" i="0" u="none" strike="noStrike">
                          <a:latin typeface="細明體"/>
                        </a:rPr>
                        <a:t>稅負及保險</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zh-TW" altLang="en-US" sz="1200" b="0" i="0" u="none" strike="noStrike">
                        <a:latin typeface="Verdana"/>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r" fontAlgn="b"/>
                      <a:r>
                        <a:rPr lang="zh-TW" altLang="en-US" sz="1200" b="0" i="0" u="none" strike="noStrike">
                          <a:latin typeface="細明體"/>
                        </a:rPr>
                        <a:t>每年還款期數</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altLang="zh-TW" sz="1200" b="0" i="0" u="none" strike="noStrike">
                          <a:latin typeface="Verdana"/>
                        </a:rPr>
                        <a:t>12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30882">
                <a:tc>
                  <a:txBody>
                    <a:bodyPr/>
                    <a:lstStyle/>
                    <a:p>
                      <a:pPr algn="r" fontAlgn="b"/>
                      <a:r>
                        <a:rPr lang="zh-TW" altLang="en-US" sz="1200" b="0" i="0" u="none" strike="noStrike">
                          <a:latin typeface="細明體"/>
                        </a:rPr>
                        <a:t>年房屋</a:t>
                      </a:r>
                      <a:r>
                        <a:rPr lang="en-US" altLang="zh-TW" sz="1200" b="0" i="0" u="none" strike="noStrike">
                          <a:latin typeface="細明體"/>
                        </a:rPr>
                        <a:t>/</a:t>
                      </a:r>
                      <a:r>
                        <a:rPr lang="zh-TW" altLang="en-US" sz="1200" b="0" i="0" u="none" strike="noStrike">
                          <a:latin typeface="細明體"/>
                        </a:rPr>
                        <a:t>土地稅</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zh-TW" altLang="en-US" sz="1200" b="0" i="0" u="none" strike="noStrike">
                          <a:latin typeface="細明體"/>
                        </a:rPr>
                        <a:t>每期利率</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30882">
                <a:tc>
                  <a:txBody>
                    <a:bodyPr/>
                    <a:lstStyle/>
                    <a:p>
                      <a:pPr algn="r" fontAlgn="b"/>
                      <a:r>
                        <a:rPr lang="zh-TW" altLang="en-US" sz="1200" b="0" i="0" u="none" strike="noStrike">
                          <a:latin typeface="細明體"/>
                        </a:rPr>
                        <a:t>年房屋保險費</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zh-TW" altLang="en-US" sz="1200" b="0" i="0" u="none" strike="noStrike">
                          <a:latin typeface="細明體"/>
                        </a:rPr>
                        <a:t>總期數</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0958">
                <a:tc>
                  <a:txBody>
                    <a:bodyPr/>
                    <a:lstStyle/>
                    <a:p>
                      <a:pPr algn="r" fontAlgn="b"/>
                      <a:r>
                        <a:rPr lang="zh-TW" altLang="en-US" sz="1200" b="1" i="0" u="none" strike="noStrike">
                          <a:latin typeface="細明體"/>
                        </a:rPr>
                        <a:t>稅負及保險總估計</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Excel function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40919">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zh-TW" altLang="en-US" sz="1200" b="0" i="0" u="none" strike="noStrike">
                        <a:latin typeface="Verdana"/>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341303">
                <a:tc>
                  <a:txBody>
                    <a:bodyPr/>
                    <a:lstStyle/>
                    <a:p>
                      <a:pPr algn="l" fontAlgn="b"/>
                      <a:r>
                        <a:rPr lang="zh-TW" altLang="en-US" sz="1200" b="1" i="0" u="none" strike="noStrike">
                          <a:latin typeface="細明體"/>
                        </a:rPr>
                        <a:t>頭期款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1"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zh-TW" altLang="en-US" sz="1200" b="1" i="0" u="none" strike="noStrike">
                          <a:latin typeface="細明體"/>
                        </a:rPr>
                        <a:t>計算比率</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r>
              <a:tr h="240919">
                <a:tc>
                  <a:txBody>
                    <a:bodyPr/>
                    <a:lstStyle/>
                    <a:p>
                      <a:pPr algn="r"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zh-TW" altLang="en-US" sz="1200" b="0" i="1"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200" b="1" i="0" u="none" strike="noStrike">
                          <a:latin typeface="Verdana"/>
                        </a:rPr>
                        <a:t>Front-End Ratio Amount</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341303">
                <a:tc>
                  <a:txBody>
                    <a:bodyPr/>
                    <a:lstStyle/>
                    <a:p>
                      <a:pPr algn="ctr" fontAlgn="b"/>
                      <a:r>
                        <a:rPr lang="zh-TW" altLang="en-US" sz="1200" b="1" i="0" u="none" strike="noStrike">
                          <a:latin typeface="細明體"/>
                        </a:rPr>
                        <a:t>每月數字</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l" fontAlgn="b"/>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zh-TW" altLang="en-US" sz="1200" b="0" i="1" u="none" strike="noStrike">
                          <a:latin typeface="細明體"/>
                        </a:rPr>
                        <a:t>總</a:t>
                      </a:r>
                      <a:r>
                        <a:rPr lang="zh-TW" altLang="en-US" sz="1200" b="0" i="1" u="none" strike="noStrike">
                          <a:latin typeface="Verdana"/>
                        </a:rPr>
                        <a:t> </a:t>
                      </a:r>
                      <a:r>
                        <a:rPr lang="en-US" sz="1200" b="0" i="1" u="none" strike="noStrike">
                          <a:latin typeface="Verdana"/>
                        </a:rPr>
                        <a:t>Front-End Ratio </a:t>
                      </a:r>
                      <a:r>
                        <a:rPr lang="zh-TW" altLang="en-US" sz="1200" b="0" i="1" u="none" strike="noStrike">
                          <a:latin typeface="細明體"/>
                        </a:rPr>
                        <a:t>限額</a:t>
                      </a:r>
                      <a:endParaRPr lang="zh-TW" altLang="en-US" sz="1200" b="0" i="1" u="none" strike="noStrike">
                        <a:latin typeface="Verdana"/>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0958">
                <a:tc>
                  <a:txBody>
                    <a:bodyPr/>
                    <a:lstStyle/>
                    <a:p>
                      <a:pPr algn="l" fontAlgn="b"/>
                      <a:r>
                        <a:rPr lang="zh-TW" altLang="en-US" sz="1200" b="0" i="0" u="none" strike="noStrike">
                          <a:latin typeface="細明體"/>
                        </a:rPr>
                        <a:t>每月薪資收入</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0882">
                <a:tc>
                  <a:txBody>
                    <a:bodyPr/>
                    <a:lstStyle/>
                    <a:p>
                      <a:pPr algn="l" fontAlgn="b"/>
                      <a:r>
                        <a:rPr lang="zh-TW" altLang="en-US" sz="1200" b="0"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zh-TW" altLang="en-US" sz="1200" b="0" i="0" u="none" strike="noStrike">
                        <a:latin typeface="Verdana"/>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l" fontAlgn="b"/>
                      <a:r>
                        <a:rPr lang="en-US" sz="1200" b="1" i="0" u="none" strike="noStrike">
                          <a:latin typeface="Verdana"/>
                        </a:rPr>
                        <a:t>Back End Ratio Amount</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0958">
                <a:tc>
                  <a:txBody>
                    <a:bodyPr/>
                    <a:lstStyle/>
                    <a:p>
                      <a:pPr algn="l" fontAlgn="b"/>
                      <a:r>
                        <a:rPr lang="zh-TW" altLang="en-US" sz="1200" b="1" i="0" u="none" strike="noStrike">
                          <a:latin typeface="細明體"/>
                        </a:rPr>
                        <a:t>債務負擔</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zh-TW" altLang="en-US" sz="1200" b="0" i="0" u="none" strike="noStrike">
                        <a:latin typeface="Verdana"/>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a:noFill/>
                    </a:lnB>
                  </a:tcPr>
                </a:tc>
                <a:tc>
                  <a:txBody>
                    <a:bodyPr/>
                    <a:lstStyle/>
                    <a:p>
                      <a:pPr algn="r" fontAlgn="b"/>
                      <a:r>
                        <a:rPr lang="zh-TW" altLang="en-US" sz="1200" b="0" i="1" u="none" strike="noStrike">
                          <a:latin typeface="細明體"/>
                        </a:rPr>
                        <a:t>總</a:t>
                      </a:r>
                      <a:r>
                        <a:rPr lang="zh-TW" altLang="en-US" sz="1200" b="0" i="1" u="none" strike="noStrike">
                          <a:latin typeface="Verdana"/>
                        </a:rPr>
                        <a:t> </a:t>
                      </a:r>
                      <a:r>
                        <a:rPr lang="en-US" sz="1200" b="0" i="1" u="none" strike="noStrike">
                          <a:latin typeface="Verdana"/>
                        </a:rPr>
                        <a:t>Back-End Ratio </a:t>
                      </a:r>
                      <a:r>
                        <a:rPr lang="zh-TW" altLang="en-US" sz="1200" b="0" i="1" u="none" strike="noStrike">
                          <a:latin typeface="細明體"/>
                        </a:rPr>
                        <a:t>限額</a:t>
                      </a:r>
                      <a:endParaRPr lang="zh-TW" altLang="en-US" sz="1200" b="0" i="1" u="none" strike="noStrike">
                        <a:latin typeface="Verdana"/>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40919">
                <a:tc>
                  <a:txBody>
                    <a:bodyPr/>
                    <a:lstStyle/>
                    <a:p>
                      <a:pPr algn="r" fontAlgn="b"/>
                      <a:r>
                        <a:rPr lang="zh-TW" altLang="en-US" sz="1200" b="0" i="0" u="none" strike="noStrike">
                          <a:latin typeface="細明體"/>
                        </a:rPr>
                        <a:t>估計每月稅金</a:t>
                      </a:r>
                      <a:r>
                        <a:rPr lang="en-US" altLang="zh-TW" sz="1200" b="0" i="0" u="none" strike="noStrike">
                          <a:latin typeface="Verdana"/>
                        </a:rPr>
                        <a:t>/</a:t>
                      </a:r>
                      <a:r>
                        <a:rPr lang="zh-TW" altLang="en-US" sz="1200" b="0" i="0" u="none" strike="noStrike">
                          <a:latin typeface="細明體"/>
                        </a:rPr>
                        <a:t>保費</a:t>
                      </a:r>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200" b="0" i="0" u="none" strike="noStrike">
                        <a:latin typeface="Verdana"/>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303">
                <a:tc>
                  <a:txBody>
                    <a:bodyPr/>
                    <a:lstStyle/>
                    <a:p>
                      <a:pPr algn="r" fontAlgn="b"/>
                      <a:r>
                        <a:rPr lang="zh-TW" altLang="en-US" sz="1200" b="0" i="0" u="none" strike="noStrike">
                          <a:latin typeface="細明體"/>
                        </a:rPr>
                        <a:t>汽車</a:t>
                      </a:r>
                      <a:r>
                        <a:rPr lang="en-US" altLang="zh-TW" sz="1200" b="0" i="0" u="none" strike="noStrike">
                          <a:latin typeface="Verdana"/>
                        </a:rPr>
                        <a:t>1</a:t>
                      </a:r>
                      <a:r>
                        <a:rPr lang="zh-TW" altLang="en-US" sz="1200" b="0" i="0" u="none" strike="noStrike">
                          <a:latin typeface="細明體"/>
                        </a:rPr>
                        <a:t>還款</a:t>
                      </a:r>
                      <a:endParaRPr lang="zh-TW" altLang="en-US" sz="1200" b="0" i="0" u="none" strike="noStrike">
                        <a:latin typeface="Verdana"/>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zh-TW" altLang="en-US" sz="1200" b="1" i="0" u="none" strike="noStrike">
                          <a:latin typeface="細明體"/>
                        </a:rPr>
                        <a:t>可承擔房價</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c>
                  <a:txBody>
                    <a:bodyPr/>
                    <a:lstStyle/>
                    <a:p>
                      <a:pPr algn="ctr" fontAlgn="b"/>
                      <a:r>
                        <a:rPr lang="zh-TW" altLang="en-US" sz="1200" b="0" i="0" u="none" strike="noStrike">
                          <a:latin typeface="Verdana"/>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EA"/>
                    </a:solidFill>
                  </a:tcPr>
                </a:tc>
              </a:tr>
              <a:tr h="250958">
                <a:tc>
                  <a:txBody>
                    <a:bodyPr/>
                    <a:lstStyle/>
                    <a:p>
                      <a:pPr algn="r" fontAlgn="b"/>
                      <a:r>
                        <a:rPr lang="zh-TW" altLang="en-US" sz="1200" b="0" i="0" u="none" strike="noStrike">
                          <a:latin typeface="細明體"/>
                        </a:rPr>
                        <a:t>汽車</a:t>
                      </a:r>
                      <a:r>
                        <a:rPr lang="en-US" altLang="zh-TW" sz="1200" b="0" i="0" u="none" strike="noStrike">
                          <a:latin typeface="Verdana"/>
                        </a:rPr>
                        <a:t>2</a:t>
                      </a:r>
                      <a:r>
                        <a:rPr lang="zh-TW" altLang="en-US" sz="1200" b="0" i="0" u="none" strike="noStrike">
                          <a:latin typeface="Verdana"/>
                        </a:rPr>
                        <a:t>還款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zh-TW" altLang="en-US" sz="1200" b="1" i="0" u="none" strike="noStrike">
                          <a:latin typeface="細明體"/>
                        </a:rPr>
                        <a:t>每月最大房貸承擔能力</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a:latin typeface="Verdana"/>
                        </a:rPr>
                        <a:t>Excel function (MIN)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0958">
                <a:tc>
                  <a:txBody>
                    <a:bodyPr/>
                    <a:lstStyle/>
                    <a:p>
                      <a:pPr algn="r" fontAlgn="b"/>
                      <a:r>
                        <a:rPr lang="zh-TW" altLang="en-US" sz="1200" b="0" i="0" u="none" strike="noStrike">
                          <a:latin typeface="細明體"/>
                        </a:rPr>
                        <a:t>電腦還款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endParaRPr lang="zh-TW" altLang="en-US" sz="1200" b="0" i="0" u="none" strike="noStrike">
                        <a:latin typeface="Verdana"/>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zh-TW" altLang="en-US" sz="1200" b="1" i="0" u="none" strike="noStrike">
                          <a:latin typeface="細明體"/>
                        </a:rPr>
                        <a:t>房貸借款金額</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200" b="0" i="0" u="none" strike="noStrike">
                          <a:latin typeface="Verdana"/>
                        </a:rPr>
                        <a:t>Excel function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60995">
                <a:tc>
                  <a:txBody>
                    <a:bodyPr/>
                    <a:lstStyle/>
                    <a:p>
                      <a:pPr algn="r" fontAlgn="b"/>
                      <a:r>
                        <a:rPr lang="zh-TW" altLang="en-US" sz="1200" b="0" i="1" u="none" strike="noStrike">
                          <a:latin typeface="細明體"/>
                        </a:rPr>
                        <a:t>每月債務還款</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Verdana"/>
                        </a:rPr>
                        <a:t>Excel function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l" fontAlgn="b"/>
                      <a:r>
                        <a:rPr lang="zh-TW" altLang="en-US" sz="1200" b="0" i="0" u="none" strike="noStrike">
                          <a:latin typeface="Verdana"/>
                        </a:rPr>
                        <a:t>　</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200" b="1" i="0" u="none" strike="noStrike">
                          <a:latin typeface="細明體"/>
                        </a:rPr>
                        <a:t>最多可買房價</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Text Box 2"/>
          <p:cNvSpPr txBox="1">
            <a:spLocks noChangeArrowheads="1"/>
          </p:cNvSpPr>
          <p:nvPr/>
        </p:nvSpPr>
        <p:spPr bwMode="auto">
          <a:xfrm>
            <a:off x="1981200" y="0"/>
            <a:ext cx="5540299" cy="954107"/>
          </a:xfrm>
          <a:prstGeom prst="rect">
            <a:avLst/>
          </a:prstGeom>
          <a:noFill/>
          <a:ln w="9525">
            <a:noFill/>
            <a:miter lim="800000"/>
            <a:headEnd/>
            <a:tailEnd/>
          </a:ln>
        </p:spPr>
        <p:txBody>
          <a:bodyPr wrap="none">
            <a:spAutoFit/>
          </a:bodyPr>
          <a:lstStyle/>
          <a:p>
            <a:r>
              <a:rPr lang="en-US" altLang="zh-TW" b="1" dirty="0" smtClean="0">
                <a:ea typeface="新細明體" charset="-120"/>
              </a:rPr>
              <a:t>lab 4 </a:t>
            </a:r>
            <a:r>
              <a:rPr lang="zh-TW" altLang="en-US" b="1" dirty="0" smtClean="0">
                <a:ea typeface="新細明體" charset="-120"/>
              </a:rPr>
              <a:t>可承擔房價計算 空白填寫  </a:t>
            </a:r>
            <a:endParaRPr lang="en-US" altLang="zh-TW" b="1" dirty="0" smtClean="0">
              <a:ea typeface="新細明體" charset="-120"/>
            </a:endParaRPr>
          </a:p>
          <a:p>
            <a:endParaRPr lang="en-US" altLang="zh-TW" dirty="0">
              <a:ea typeface="新細明體" charset="-120"/>
            </a:endParaRPr>
          </a:p>
        </p:txBody>
      </p:sp>
      <p:graphicFrame>
        <p:nvGraphicFramePr>
          <p:cNvPr id="4098" name="Object 4"/>
          <p:cNvGraphicFramePr>
            <a:graphicFrameLocks noChangeAspect="1"/>
          </p:cNvGraphicFramePr>
          <p:nvPr/>
        </p:nvGraphicFramePr>
        <p:xfrm>
          <a:off x="-457200" y="2057400"/>
          <a:ext cx="9601200" cy="4286781"/>
        </p:xfrm>
        <a:graphic>
          <a:graphicData uri="http://schemas.openxmlformats.org/presentationml/2006/ole">
            <p:oleObj spid="_x0000_s4098" name="Worksheet" r:id="rId4" imgW="4952941" imgH="2225016" progId="Excel.Sheet.8">
              <p:embed/>
            </p:oleObj>
          </a:graphicData>
        </a:graphic>
      </p:graphicFrame>
      <p:sp>
        <p:nvSpPr>
          <p:cNvPr id="4" name="Rectangle 3"/>
          <p:cNvSpPr/>
          <p:nvPr/>
        </p:nvSpPr>
        <p:spPr>
          <a:xfrm>
            <a:off x="609600" y="457200"/>
            <a:ext cx="8382000" cy="1815882"/>
          </a:xfrm>
          <a:prstGeom prst="rect">
            <a:avLst/>
          </a:prstGeom>
        </p:spPr>
        <p:txBody>
          <a:bodyPr wrap="square">
            <a:spAutoFit/>
          </a:bodyPr>
          <a:lstStyle/>
          <a:p>
            <a:pPr eaLnBrk="1" hangingPunct="1"/>
            <a:r>
              <a:rPr lang="en-US" altLang="zh-TW" dirty="0" smtClean="0">
                <a:ea typeface="新細明體" charset="-120"/>
              </a:rPr>
              <a:t>(1)=MIN (Front End </a:t>
            </a:r>
            <a:r>
              <a:rPr lang="zh-TW" altLang="en-US" dirty="0" smtClean="0">
                <a:ea typeface="新細明體" charset="-120"/>
              </a:rPr>
              <a:t>限額</a:t>
            </a:r>
            <a:r>
              <a:rPr lang="en-US" altLang="zh-TW" dirty="0" smtClean="0">
                <a:ea typeface="新細明體" charset="-120"/>
              </a:rPr>
              <a:t>, Back End </a:t>
            </a:r>
            <a:r>
              <a:rPr lang="zh-TW" altLang="en-US" dirty="0" smtClean="0">
                <a:ea typeface="新細明體" charset="-120"/>
              </a:rPr>
              <a:t>限額</a:t>
            </a:r>
            <a:r>
              <a:rPr lang="en-US" altLang="zh-TW" dirty="0" smtClean="0">
                <a:ea typeface="新細明體" charset="-120"/>
              </a:rPr>
              <a:t>)</a:t>
            </a:r>
          </a:p>
          <a:p>
            <a:pPr eaLnBrk="1" hangingPunct="1"/>
            <a:r>
              <a:rPr lang="en-US" altLang="zh-TW" dirty="0" smtClean="0">
                <a:ea typeface="新細明體" charset="-120"/>
              </a:rPr>
              <a:t>(2)= PV(NPER, I, FV = 0, PMT= </a:t>
            </a:r>
            <a:r>
              <a:rPr lang="en-US" altLang="zh-TW" b="1" dirty="0" smtClean="0">
                <a:ea typeface="新細明體" charset="-120"/>
              </a:rPr>
              <a:t>- </a:t>
            </a:r>
            <a:r>
              <a:rPr lang="zh-TW" altLang="en-US" b="1" dirty="0" smtClean="0">
                <a:ea typeface="新細明體" charset="-120"/>
              </a:rPr>
              <a:t>最大房貸承能力</a:t>
            </a:r>
            <a:r>
              <a:rPr lang="en-US" altLang="zh-TW" dirty="0" smtClean="0">
                <a:ea typeface="新細明體" charset="-120"/>
              </a:rPr>
              <a:t>)</a:t>
            </a:r>
          </a:p>
          <a:p>
            <a:pPr eaLnBrk="1" hangingPunct="1"/>
            <a:r>
              <a:rPr lang="en-US" altLang="zh-TW" dirty="0" smtClean="0">
                <a:ea typeface="新細明體" charset="-120"/>
              </a:rPr>
              <a:t>(3)=(2) + </a:t>
            </a:r>
            <a:r>
              <a:rPr lang="zh-TW" altLang="en-US" dirty="0" smtClean="0">
                <a:ea typeface="新細明體" charset="-120"/>
              </a:rPr>
              <a:t>頭期款金額</a:t>
            </a:r>
            <a:endParaRPr lang="en-US" altLang="zh-TW" dirty="0" smtClean="0">
              <a:ea typeface="新細明體" charset="-120"/>
            </a:endParaRPr>
          </a:p>
          <a:p>
            <a:pPr eaLnBrk="1" hangingPunct="1"/>
            <a:endParaRPr lang="en-US" altLang="zh-TW" dirty="0" smtClean="0">
              <a:ea typeface="新細明體"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Text Box 2"/>
          <p:cNvSpPr txBox="1">
            <a:spLocks noChangeArrowheads="1"/>
          </p:cNvSpPr>
          <p:nvPr/>
        </p:nvSpPr>
        <p:spPr bwMode="auto">
          <a:xfrm>
            <a:off x="1981200" y="0"/>
            <a:ext cx="5540299" cy="523220"/>
          </a:xfrm>
          <a:prstGeom prst="rect">
            <a:avLst/>
          </a:prstGeom>
          <a:noFill/>
          <a:ln w="9525">
            <a:noFill/>
            <a:miter lim="800000"/>
            <a:headEnd/>
            <a:tailEnd/>
          </a:ln>
        </p:spPr>
        <p:txBody>
          <a:bodyPr wrap="none">
            <a:spAutoFit/>
          </a:bodyPr>
          <a:lstStyle/>
          <a:p>
            <a:r>
              <a:rPr lang="en-US" altLang="zh-TW" b="1" dirty="0" smtClean="0">
                <a:ea typeface="新細明體" charset="-120"/>
              </a:rPr>
              <a:t>lab 4 </a:t>
            </a:r>
            <a:r>
              <a:rPr lang="zh-TW" altLang="en-US" b="1" dirty="0" smtClean="0">
                <a:ea typeface="新細明體" charset="-120"/>
              </a:rPr>
              <a:t>可承擔房價計算 空白填寫  </a:t>
            </a:r>
            <a:endParaRPr lang="en-US" altLang="zh-TW" b="1" dirty="0">
              <a:ea typeface="新細明體" charset="-120"/>
            </a:endParaRPr>
          </a:p>
        </p:txBody>
      </p:sp>
      <p:sp>
        <p:nvSpPr>
          <p:cNvPr id="775174" name="Text Box 6"/>
          <p:cNvSpPr txBox="1">
            <a:spLocks noChangeArrowheads="1"/>
          </p:cNvSpPr>
          <p:nvPr/>
        </p:nvSpPr>
        <p:spPr bwMode="auto">
          <a:xfrm>
            <a:off x="1371600" y="3048000"/>
            <a:ext cx="6887719" cy="4401205"/>
          </a:xfrm>
          <a:prstGeom prst="rect">
            <a:avLst/>
          </a:prstGeom>
          <a:noFill/>
          <a:ln w="9525">
            <a:noFill/>
            <a:miter lim="800000"/>
            <a:headEnd/>
            <a:tailEnd/>
          </a:ln>
        </p:spPr>
        <p:txBody>
          <a:bodyPr wrap="none">
            <a:spAutoFit/>
          </a:bodyPr>
          <a:lstStyle/>
          <a:p>
            <a:r>
              <a:rPr lang="zh-TW" altLang="en-US" sz="2000" dirty="0" smtClean="0">
                <a:latin typeface="細明體"/>
              </a:rPr>
              <a:t>房貸借款金額</a:t>
            </a:r>
            <a:r>
              <a:rPr lang="zh-TW" altLang="en-US" sz="2000" dirty="0" smtClean="0">
                <a:latin typeface="Verdana"/>
              </a:rPr>
              <a:t> </a:t>
            </a:r>
            <a:r>
              <a:rPr lang="en-US" altLang="zh-TW" sz="2000" dirty="0" smtClean="0">
                <a:ea typeface="新細明體" charset="-120"/>
              </a:rPr>
              <a:t>=</a:t>
            </a:r>
            <a:r>
              <a:rPr lang="en-US" altLang="zh-TW" sz="2000" dirty="0">
                <a:solidFill>
                  <a:schemeClr val="tx2"/>
                </a:solidFill>
                <a:ea typeface="新細明體" charset="-120"/>
              </a:rPr>
              <a:t>	(</a:t>
            </a:r>
            <a:r>
              <a:rPr lang="en-US" altLang="zh-TW" sz="2000" dirty="0" smtClean="0">
                <a:solidFill>
                  <a:schemeClr val="tx2"/>
                </a:solidFill>
                <a:ea typeface="新細明體" charset="-120"/>
              </a:rPr>
              <a:t>1)</a:t>
            </a:r>
            <a:r>
              <a:rPr lang="zh-TW" altLang="en-US" sz="2000" dirty="0" smtClean="0">
                <a:solidFill>
                  <a:schemeClr val="tx2"/>
                </a:solidFill>
                <a:ea typeface="新細明體" charset="-120"/>
              </a:rPr>
              <a:t>房價</a:t>
            </a:r>
            <a:r>
              <a:rPr lang="en-US" altLang="zh-TW" sz="2000" dirty="0" smtClean="0">
                <a:solidFill>
                  <a:schemeClr val="tx2"/>
                </a:solidFill>
                <a:ea typeface="新細明體" charset="-120"/>
              </a:rPr>
              <a:t> </a:t>
            </a:r>
            <a:r>
              <a:rPr lang="en-US" altLang="zh-TW" sz="2000" dirty="0">
                <a:solidFill>
                  <a:schemeClr val="tx2"/>
                </a:solidFill>
                <a:ea typeface="新細明體" charset="-120"/>
              </a:rPr>
              <a:t>– </a:t>
            </a:r>
            <a:r>
              <a:rPr lang="zh-TW" altLang="en-US" sz="2000" dirty="0" smtClean="0">
                <a:solidFill>
                  <a:schemeClr val="tx2"/>
                </a:solidFill>
                <a:ea typeface="新細明體" charset="-120"/>
              </a:rPr>
              <a:t>頭期款金額</a:t>
            </a:r>
            <a:r>
              <a:rPr lang="en-US" altLang="zh-TW" sz="2000" dirty="0" smtClean="0">
                <a:solidFill>
                  <a:schemeClr val="tx2"/>
                </a:solidFill>
                <a:ea typeface="新細明體" charset="-120"/>
              </a:rPr>
              <a:t>Down </a:t>
            </a:r>
            <a:r>
              <a:rPr lang="en-US" altLang="zh-TW" sz="2000" dirty="0">
                <a:solidFill>
                  <a:schemeClr val="tx2"/>
                </a:solidFill>
                <a:ea typeface="新細明體" charset="-120"/>
              </a:rPr>
              <a:t>Pmt (DP) $</a:t>
            </a:r>
          </a:p>
          <a:p>
            <a:r>
              <a:rPr lang="en-US" altLang="zh-TW" sz="2000" dirty="0">
                <a:solidFill>
                  <a:schemeClr val="tx2"/>
                </a:solidFill>
                <a:ea typeface="新細明體" charset="-120"/>
              </a:rPr>
              <a:t>		</a:t>
            </a:r>
            <a:r>
              <a:rPr lang="en-US" altLang="zh-TW" sz="2000" dirty="0" smtClean="0">
                <a:solidFill>
                  <a:schemeClr val="tx2"/>
                </a:solidFill>
                <a:ea typeface="新細明體" charset="-120"/>
              </a:rPr>
              <a:t>(2)</a:t>
            </a:r>
            <a:r>
              <a:rPr lang="zh-TW" altLang="en-US" sz="2000" dirty="0" smtClean="0">
                <a:solidFill>
                  <a:schemeClr val="tx2"/>
                </a:solidFill>
                <a:ea typeface="新細明體" charset="-120"/>
              </a:rPr>
              <a:t>房價</a:t>
            </a:r>
            <a:r>
              <a:rPr lang="en-US" altLang="zh-TW" sz="2000" dirty="0" smtClean="0">
                <a:solidFill>
                  <a:schemeClr val="tx2"/>
                </a:solidFill>
                <a:ea typeface="新細明體" charset="-120"/>
              </a:rPr>
              <a:t>- (</a:t>
            </a:r>
            <a:r>
              <a:rPr lang="zh-TW" altLang="en-US" sz="2000" dirty="0" smtClean="0">
                <a:solidFill>
                  <a:schemeClr val="tx2"/>
                </a:solidFill>
                <a:ea typeface="新細明體" charset="-120"/>
              </a:rPr>
              <a:t>房價</a:t>
            </a:r>
            <a:r>
              <a:rPr lang="en-US" altLang="zh-TW" sz="2000" dirty="0" smtClean="0">
                <a:solidFill>
                  <a:schemeClr val="tx2"/>
                </a:solidFill>
                <a:ea typeface="新細明體" charset="-120"/>
              </a:rPr>
              <a:t>*</a:t>
            </a:r>
            <a:r>
              <a:rPr lang="zh-TW" altLang="en-US" sz="2000" dirty="0" smtClean="0">
                <a:solidFill>
                  <a:schemeClr val="tx2"/>
                </a:solidFill>
                <a:ea typeface="新細明體" charset="-120"/>
              </a:rPr>
              <a:t>頭期款</a:t>
            </a:r>
            <a:r>
              <a:rPr lang="en-US" altLang="zh-TW" sz="2000" dirty="0" smtClean="0">
                <a:solidFill>
                  <a:schemeClr val="tx2"/>
                </a:solidFill>
                <a:ea typeface="新細明體" charset="-120"/>
              </a:rPr>
              <a:t>%)</a:t>
            </a:r>
            <a:endParaRPr lang="en-US" altLang="zh-TW" sz="2000" dirty="0">
              <a:solidFill>
                <a:schemeClr val="tx2"/>
              </a:solidFill>
              <a:ea typeface="新細明體" charset="-120"/>
            </a:endParaRPr>
          </a:p>
          <a:p>
            <a:r>
              <a:rPr lang="en-US" altLang="zh-TW" sz="2000" dirty="0">
                <a:solidFill>
                  <a:schemeClr val="tx2"/>
                </a:solidFill>
                <a:ea typeface="新細明體" charset="-120"/>
              </a:rPr>
              <a:t>		</a:t>
            </a:r>
            <a:r>
              <a:rPr lang="en-US" altLang="zh-TW" sz="2000" dirty="0" smtClean="0">
                <a:solidFill>
                  <a:schemeClr val="tx2"/>
                </a:solidFill>
                <a:ea typeface="新細明體" charset="-120"/>
              </a:rPr>
              <a:t>(3)</a:t>
            </a:r>
            <a:r>
              <a:rPr lang="zh-TW" altLang="en-US" sz="2000" dirty="0" smtClean="0">
                <a:solidFill>
                  <a:schemeClr val="tx2"/>
                </a:solidFill>
                <a:ea typeface="新細明體" charset="-120"/>
              </a:rPr>
              <a:t>房價</a:t>
            </a:r>
            <a:r>
              <a:rPr lang="en-US" altLang="zh-TW" sz="2000" dirty="0" smtClean="0">
                <a:solidFill>
                  <a:schemeClr val="folHlink"/>
                </a:solidFill>
                <a:ea typeface="新細明體" charset="-120"/>
              </a:rPr>
              <a:t>- (</a:t>
            </a:r>
            <a:r>
              <a:rPr lang="zh-TW" altLang="en-US" sz="2000" dirty="0" smtClean="0">
                <a:solidFill>
                  <a:schemeClr val="folHlink"/>
                </a:solidFill>
                <a:ea typeface="新細明體" charset="-120"/>
              </a:rPr>
              <a:t>房價</a:t>
            </a:r>
            <a:r>
              <a:rPr lang="en-US" altLang="zh-TW" sz="2000" dirty="0" smtClean="0">
                <a:solidFill>
                  <a:schemeClr val="folHlink"/>
                </a:solidFill>
                <a:ea typeface="新細明體" charset="-120"/>
              </a:rPr>
              <a:t>*(1-</a:t>
            </a:r>
            <a:r>
              <a:rPr lang="zh-TW" altLang="en-US" sz="2000" dirty="0" smtClean="0">
                <a:solidFill>
                  <a:schemeClr val="folHlink"/>
                </a:solidFill>
                <a:ea typeface="新細明體" charset="-120"/>
              </a:rPr>
              <a:t>貸款成數</a:t>
            </a:r>
            <a:r>
              <a:rPr lang="en-US" altLang="zh-TW" sz="2000" dirty="0" smtClean="0">
                <a:solidFill>
                  <a:schemeClr val="folHlink"/>
                </a:solidFill>
                <a:ea typeface="新細明體" charset="-120"/>
              </a:rPr>
              <a:t>))</a:t>
            </a:r>
          </a:p>
          <a:p>
            <a:endParaRPr lang="en-US" altLang="zh-TW" sz="2000" dirty="0">
              <a:ea typeface="新細明體" charset="-120"/>
            </a:endParaRPr>
          </a:p>
          <a:p>
            <a:r>
              <a:rPr lang="zh-TW" altLang="en-US" sz="2000" dirty="0" smtClean="0">
                <a:latin typeface="細明體"/>
              </a:rPr>
              <a:t>每月房貸還款</a:t>
            </a:r>
          </a:p>
          <a:p>
            <a:r>
              <a:rPr lang="en-US" altLang="zh-TW" sz="2000" dirty="0" smtClean="0">
                <a:ea typeface="新細明體" charset="-120"/>
              </a:rPr>
              <a:t>= PMT</a:t>
            </a:r>
            <a:r>
              <a:rPr lang="zh-TW" altLang="en-US" sz="2000" dirty="0" smtClean="0">
                <a:ea typeface="新細明體" charset="-120"/>
              </a:rPr>
              <a:t>函數，</a:t>
            </a:r>
            <a:r>
              <a:rPr lang="zh-TW" altLang="en-US" sz="2000" dirty="0" smtClean="0">
                <a:latin typeface="細明體"/>
              </a:rPr>
              <a:t>房貸借款金額</a:t>
            </a:r>
            <a:r>
              <a:rPr lang="zh-TW" altLang="en-US" sz="2000" dirty="0" smtClean="0">
                <a:latin typeface="Verdana"/>
              </a:rPr>
              <a:t>是</a:t>
            </a:r>
            <a:r>
              <a:rPr lang="en-US" altLang="zh-TW" sz="2000" dirty="0" smtClean="0">
                <a:ea typeface="新細明體" charset="-120"/>
              </a:rPr>
              <a:t> PV</a:t>
            </a:r>
          </a:p>
          <a:p>
            <a:endParaRPr lang="en-US" altLang="zh-TW" sz="2000" dirty="0">
              <a:ea typeface="新細明體" charset="-120"/>
            </a:endParaRPr>
          </a:p>
          <a:p>
            <a:r>
              <a:rPr lang="zh-TW" altLang="en-US" sz="2000" dirty="0" smtClean="0">
                <a:latin typeface="細明體"/>
              </a:rPr>
              <a:t>房屋保險費</a:t>
            </a:r>
            <a:r>
              <a:rPr lang="en-US" altLang="zh-TW" sz="2000" dirty="0" smtClean="0">
                <a:ea typeface="新細明體" charset="-120"/>
              </a:rPr>
              <a:t>= </a:t>
            </a:r>
            <a:r>
              <a:rPr lang="zh-TW" altLang="en-US" sz="2000" dirty="0" smtClean="0">
                <a:ea typeface="新細明體" charset="-120"/>
              </a:rPr>
              <a:t>有付保險費</a:t>
            </a:r>
            <a:r>
              <a:rPr lang="en-US" altLang="zh-TW" sz="2000" dirty="0" smtClean="0">
                <a:ea typeface="新細明體" charset="-120"/>
              </a:rPr>
              <a:t>?  </a:t>
            </a:r>
            <a:r>
              <a:rPr lang="zh-TW" altLang="en-US" sz="2000" dirty="0" smtClean="0">
                <a:ea typeface="新細明體" charset="-120"/>
              </a:rPr>
              <a:t>多少呢</a:t>
            </a:r>
            <a:r>
              <a:rPr lang="en-US" altLang="zh-TW" sz="2000" dirty="0" smtClean="0">
                <a:ea typeface="新細明體" charset="-120"/>
              </a:rPr>
              <a:t>? </a:t>
            </a:r>
            <a:r>
              <a:rPr lang="zh-TW" altLang="en-US" sz="2000" dirty="0" smtClean="0">
                <a:ea typeface="新細明體" charset="-120"/>
              </a:rPr>
              <a:t>使用</a:t>
            </a:r>
            <a:r>
              <a:rPr lang="en-US" altLang="zh-TW" sz="2000" dirty="0" smtClean="0">
                <a:ea typeface="新細明體" charset="-120"/>
              </a:rPr>
              <a:t> excel (IF) </a:t>
            </a:r>
            <a:r>
              <a:rPr lang="zh-TW" altLang="en-US" sz="2000" dirty="0" smtClean="0">
                <a:ea typeface="新細明體" charset="-120"/>
              </a:rPr>
              <a:t>函數</a:t>
            </a:r>
            <a:endParaRPr lang="en-US" altLang="zh-TW" sz="2000" dirty="0" smtClean="0">
              <a:ea typeface="新細明體" charset="-120"/>
            </a:endParaRPr>
          </a:p>
          <a:p>
            <a:endParaRPr lang="en-US" altLang="zh-TW" sz="2000" dirty="0">
              <a:ea typeface="新細明體" charset="-120"/>
            </a:endParaRPr>
          </a:p>
          <a:p>
            <a:r>
              <a:rPr lang="zh-TW" altLang="en-US" sz="2000" dirty="0" smtClean="0">
                <a:latin typeface="細明體"/>
              </a:rPr>
              <a:t>每月房屋付款數</a:t>
            </a:r>
          </a:p>
          <a:p>
            <a:r>
              <a:rPr lang="en-US" altLang="zh-TW" sz="2000" dirty="0" smtClean="0">
                <a:ea typeface="新細明體" charset="-120"/>
              </a:rPr>
              <a:t>=</a:t>
            </a:r>
            <a:r>
              <a:rPr lang="zh-TW" altLang="en-US" sz="2000" dirty="0" smtClean="0">
                <a:latin typeface="細明體"/>
              </a:rPr>
              <a:t>每月房貸還款</a:t>
            </a:r>
            <a:r>
              <a:rPr lang="en-US" altLang="zh-TW" sz="2000" dirty="0" smtClean="0">
                <a:ea typeface="新細明體" charset="-120"/>
              </a:rPr>
              <a:t>+</a:t>
            </a:r>
            <a:r>
              <a:rPr lang="zh-TW" altLang="en-US" sz="2000" dirty="0" smtClean="0">
                <a:latin typeface="細明體"/>
              </a:rPr>
              <a:t>房屋保險費</a:t>
            </a:r>
          </a:p>
          <a:p>
            <a:endParaRPr lang="en-US" altLang="zh-TW" sz="2000" dirty="0" smtClean="0">
              <a:ea typeface="新細明體" charset="-120"/>
            </a:endParaRPr>
          </a:p>
          <a:p>
            <a:endParaRPr lang="en-US" altLang="zh-TW" sz="2000" dirty="0">
              <a:ea typeface="新細明體" charset="-120"/>
            </a:endParaRPr>
          </a:p>
          <a:p>
            <a:r>
              <a:rPr lang="zh-TW" altLang="en-US" sz="2000" dirty="0" smtClean="0">
                <a:latin typeface="細明體"/>
              </a:rPr>
              <a:t>目前預算下，可承擔此房價嗎</a:t>
            </a:r>
            <a:r>
              <a:rPr lang="en-US" altLang="zh-TW" sz="2000" dirty="0" smtClean="0">
                <a:ea typeface="新細明體" charset="-120"/>
              </a:rPr>
              <a:t>= </a:t>
            </a:r>
            <a:r>
              <a:rPr lang="en-US" altLang="zh-TW" sz="2000" dirty="0">
                <a:ea typeface="新細明體" charset="-120"/>
              </a:rPr>
              <a:t>yes or no? </a:t>
            </a:r>
            <a:r>
              <a:rPr lang="en-US" altLang="zh-TW" sz="2000" dirty="0" smtClean="0">
                <a:ea typeface="新細明體" charset="-120"/>
              </a:rPr>
              <a:t>use excel (IF) fn</a:t>
            </a:r>
            <a:endParaRPr lang="en-US" altLang="zh-TW" sz="2000" dirty="0">
              <a:ea typeface="新細明體" charset="-120"/>
            </a:endParaRPr>
          </a:p>
        </p:txBody>
      </p:sp>
      <p:graphicFrame>
        <p:nvGraphicFramePr>
          <p:cNvPr id="5" name="表格 4"/>
          <p:cNvGraphicFramePr>
            <a:graphicFrameLocks noGrp="1"/>
          </p:cNvGraphicFramePr>
          <p:nvPr/>
        </p:nvGraphicFramePr>
        <p:xfrm>
          <a:off x="304800" y="609600"/>
          <a:ext cx="8686800" cy="2362202"/>
        </p:xfrm>
        <a:graphic>
          <a:graphicData uri="http://schemas.openxmlformats.org/drawingml/2006/table">
            <a:tbl>
              <a:tblPr/>
              <a:tblGrid>
                <a:gridCol w="3302420"/>
                <a:gridCol w="1608135"/>
                <a:gridCol w="445109"/>
                <a:gridCol w="3331136"/>
              </a:tblGrid>
              <a:tr h="569504">
                <a:tc>
                  <a:txBody>
                    <a:bodyPr/>
                    <a:lstStyle/>
                    <a:p>
                      <a:pPr algn="ctr" fontAlgn="ctr"/>
                      <a:r>
                        <a:rPr lang="zh-TW" altLang="en-US" sz="1600" b="1" i="0" u="none" strike="noStrike" dirty="0">
                          <a:solidFill>
                            <a:srgbClr val="CCFFFF"/>
                          </a:solidFill>
                          <a:latin typeface="細明體"/>
                        </a:rPr>
                        <a:t>可承擔房價選擇</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fontAlgn="ctr"/>
                      <a:r>
                        <a:rPr lang="zh-TW" altLang="en-US" sz="1600" b="1" i="0" u="none" strike="noStrike">
                          <a:solidFill>
                            <a:srgbClr val="CCFFFF"/>
                          </a:solidFill>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fontAlgn="ctr"/>
                      <a:r>
                        <a:rPr lang="zh-TW" altLang="en-US" sz="1400" b="1" i="0" u="none" strike="noStrike">
                          <a:solidFill>
                            <a:srgbClr val="CCFFFF"/>
                          </a:solidFill>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c>
                  <a:txBody>
                    <a:bodyPr/>
                    <a:lstStyle/>
                    <a:p>
                      <a:pPr algn="ctr" fontAlgn="ctr"/>
                      <a:r>
                        <a:rPr lang="zh-TW" altLang="en-US" sz="1400" b="1" i="0" u="none" strike="noStrike">
                          <a:solidFill>
                            <a:srgbClr val="CCFFFF"/>
                          </a:solidFill>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66"/>
                    </a:solidFill>
                  </a:tcPr>
                </a:tc>
              </a:tr>
              <a:tr h="297133">
                <a:tc>
                  <a:txBody>
                    <a:bodyPr/>
                    <a:lstStyle/>
                    <a:p>
                      <a:pPr algn="ctr" fontAlgn="b"/>
                      <a:r>
                        <a:rPr lang="en-US" sz="1600" b="1" i="0" u="none" strike="noStrike" dirty="0">
                          <a:latin typeface="Verdana"/>
                        </a:rPr>
                        <a:t>House 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fontAlgn="b"/>
                      <a:r>
                        <a:rPr lang="zh-TW" altLang="en-US" sz="16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fontAlgn="b"/>
                      <a:r>
                        <a:rPr lang="zh-TW" altLang="en-US" sz="1400" b="1" i="0" u="none" strike="noStrike">
                          <a:latin typeface="Verdana"/>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FF"/>
                    </a:solidFill>
                  </a:tcPr>
                </a:tc>
              </a:tr>
              <a:tr h="247610">
                <a:tc>
                  <a:txBody>
                    <a:bodyPr/>
                    <a:lstStyle/>
                    <a:p>
                      <a:pPr algn="l" fontAlgn="b"/>
                      <a:r>
                        <a:rPr lang="zh-TW" altLang="en-US" sz="1600" b="0" i="0" u="none" strike="noStrike" dirty="0">
                          <a:latin typeface="細明體"/>
                        </a:rPr>
                        <a:t>房價</a:t>
                      </a:r>
                      <a:r>
                        <a:rPr lang="zh-TW" altLang="en-US" sz="1600" b="0" i="0" u="none" strike="noStrike" dirty="0">
                          <a:latin typeface="Verdana"/>
                        </a:rPr>
                        <a:t> </a:t>
                      </a:r>
                      <a:r>
                        <a:rPr lang="en-US" sz="1600" b="0" i="0" u="none" strike="noStrike" dirty="0">
                          <a:latin typeface="Verdana"/>
                        </a:rPr>
                        <a:t>House 1</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600" b="0" i="0" u="none" strike="noStrike">
                        <a:latin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latin typeface="Verdana"/>
                        </a:rPr>
                        <a:t>given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47610">
                <a:tc>
                  <a:txBody>
                    <a:bodyPr/>
                    <a:lstStyle/>
                    <a:p>
                      <a:pPr algn="l" fontAlgn="b"/>
                      <a:r>
                        <a:rPr lang="zh-TW" altLang="en-US" sz="1600" b="0" i="0" u="none" strike="noStrike" dirty="0">
                          <a:latin typeface="細明體"/>
                        </a:rPr>
                        <a:t>房貸借款金額</a:t>
                      </a:r>
                      <a:r>
                        <a:rPr lang="zh-TW" altLang="en-US" sz="1600" b="0" i="0" u="none" strike="noStrike" dirty="0">
                          <a:latin typeface="Verdana"/>
                        </a:rPr>
                        <a:t> </a:t>
                      </a:r>
                      <a:r>
                        <a:rPr lang="en-US" sz="1600" b="0" i="0" u="none" strike="noStrike" dirty="0">
                          <a:latin typeface="Verdana"/>
                        </a:rPr>
                        <a:t>House 1</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6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47610">
                <a:tc>
                  <a:txBody>
                    <a:bodyPr/>
                    <a:lstStyle/>
                    <a:p>
                      <a:pPr algn="l" fontAlgn="b"/>
                      <a:r>
                        <a:rPr lang="zh-TW" altLang="en-US" sz="1600" b="0" i="0" u="none" strike="noStrike" dirty="0">
                          <a:latin typeface="細明體"/>
                        </a:rPr>
                        <a:t>每月房貸還款</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600" b="0" i="0" u="none" strike="noStrike">
                        <a:latin typeface="Verdana"/>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latin typeface="Verdana"/>
                        </a:rPr>
                        <a:t>Excel function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47610">
                <a:tc>
                  <a:txBody>
                    <a:bodyPr/>
                    <a:lstStyle/>
                    <a:p>
                      <a:pPr algn="l" fontAlgn="b"/>
                      <a:r>
                        <a:rPr lang="zh-TW" altLang="en-US" sz="1600" b="0" i="0" u="none" strike="noStrike" dirty="0">
                          <a:latin typeface="細明體"/>
                        </a:rPr>
                        <a:t>房屋保險費</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600" b="0" i="0" u="none" strike="noStrike">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latin typeface="Verdana"/>
                        </a:rPr>
                        <a:t>IF Statement</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47610">
                <a:tc>
                  <a:txBody>
                    <a:bodyPr/>
                    <a:lstStyle/>
                    <a:p>
                      <a:pPr algn="l" fontAlgn="b"/>
                      <a:r>
                        <a:rPr lang="zh-TW" altLang="en-US" sz="1600" b="0" i="0" u="none" strike="noStrike" dirty="0">
                          <a:latin typeface="細明體"/>
                        </a:rPr>
                        <a:t>每月房屋付款數</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zh-TW" altLang="en-US" sz="1600" b="0" i="0" u="none" strike="noStrike" dirty="0">
                        <a:latin typeface="Arial"/>
                      </a:endParaRPr>
                    </a:p>
                  </a:txBody>
                  <a:tcPr marL="0" marR="0" marT="0" marB="0" anchor="b">
                    <a:lnL>
                      <a:noFill/>
                    </a:lnL>
                    <a:lnR>
                      <a:noFill/>
                    </a:lnR>
                    <a:lnT>
                      <a:noFill/>
                    </a:lnT>
                    <a:lnB>
                      <a:noFill/>
                    </a:lnB>
                  </a:tcPr>
                </a:tc>
                <a:tc>
                  <a:txBody>
                    <a:bodyPr/>
                    <a:lstStyle/>
                    <a:p>
                      <a:pPr algn="l" fontAlgn="b"/>
                      <a:endParaRPr lang="zh-TW" altLang="en-US" sz="1400" b="0" i="0" u="none" strike="noStrike">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latin typeface="Verdana"/>
                        </a:rPr>
                        <a:t>formula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57515">
                <a:tc>
                  <a:txBody>
                    <a:bodyPr/>
                    <a:lstStyle/>
                    <a:p>
                      <a:pPr algn="l" fontAlgn="b"/>
                      <a:r>
                        <a:rPr lang="zh-TW" altLang="en-US" sz="1600" b="0" i="0" u="none" strike="noStrike" dirty="0">
                          <a:latin typeface="細明體"/>
                        </a:rPr>
                        <a:t>目前預算下，可承擔此房價嗎</a:t>
                      </a:r>
                      <a:r>
                        <a:rPr lang="en-US" altLang="zh-TW" sz="1600" b="0" i="0" u="none" strike="noStrike" dirty="0">
                          <a:latin typeface="Verdana"/>
                        </a:rPr>
                        <a:t>?</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600" b="0" i="0" u="none" strike="noStrike" dirty="0">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zh-TW" altLang="en-US" sz="1400" b="0" i="0" u="none" strike="noStrike">
                          <a:latin typeface="Arial"/>
                        </a:rPr>
                        <a:t>　</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latin typeface="Verdana"/>
                        </a:rPr>
                        <a:t>IF Statement</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51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51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751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517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7517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7517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75174">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75174">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77517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5174"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600200" y="304800"/>
            <a:ext cx="6934200" cy="2286000"/>
          </a:xfrm>
        </p:spPr>
        <p:txBody>
          <a:bodyPr/>
          <a:lstStyle/>
          <a:p>
            <a:pPr eaLnBrk="1" hangingPunct="1"/>
            <a:r>
              <a:rPr lang="zh-TW" altLang="en-US" sz="3200" u="sng" dirty="0" smtClean="0">
                <a:ea typeface="新細明體" charset="-120"/>
              </a:rPr>
              <a:t>在</a:t>
            </a:r>
            <a:r>
              <a:rPr lang="en-US" altLang="zh-TW" sz="3200" u="sng" dirty="0" smtClean="0">
                <a:ea typeface="新細明體" charset="-120"/>
              </a:rPr>
              <a:t> Excel </a:t>
            </a:r>
            <a:r>
              <a:rPr lang="zh-TW" altLang="en-US" sz="3200" u="sng" dirty="0" smtClean="0">
                <a:ea typeface="新細明體" charset="-120"/>
              </a:rPr>
              <a:t>使用</a:t>
            </a:r>
            <a:r>
              <a:rPr lang="en-US" altLang="zh-TW" sz="3200" u="sng" dirty="0" smtClean="0">
                <a:ea typeface="新細明體" charset="-120"/>
              </a:rPr>
              <a:t> IF</a:t>
            </a:r>
            <a:r>
              <a:rPr lang="zh-TW" altLang="en-US" sz="3200" u="sng" dirty="0" smtClean="0">
                <a:ea typeface="新細明體" charset="-120"/>
              </a:rPr>
              <a:t>函數 計算保險費</a:t>
            </a:r>
            <a:r>
              <a:rPr lang="en-US" altLang="zh-TW" sz="2800" u="sng" dirty="0" smtClean="0">
                <a:ea typeface="新細明體" charset="-120"/>
              </a:rPr>
              <a:t/>
            </a:r>
            <a:br>
              <a:rPr lang="en-US" altLang="zh-TW" sz="2800" u="sng" dirty="0" smtClean="0">
                <a:ea typeface="新細明體" charset="-120"/>
              </a:rPr>
            </a:br>
            <a:r>
              <a:rPr lang="en-US" altLang="zh-TW" sz="2400" u="sng" dirty="0" smtClean="0">
                <a:ea typeface="新細明體" charset="-120"/>
              </a:rPr>
              <a:t/>
            </a:r>
            <a:br>
              <a:rPr lang="en-US" altLang="zh-TW" sz="2400" u="sng" dirty="0" smtClean="0">
                <a:ea typeface="新細明體" charset="-120"/>
              </a:rPr>
            </a:br>
            <a:r>
              <a:rPr lang="en-US" altLang="zh-TW" sz="2400" u="sng" dirty="0" smtClean="0">
                <a:ea typeface="新細明體" charset="-120"/>
              </a:rPr>
              <a:t>Logical test</a:t>
            </a:r>
            <a:r>
              <a:rPr lang="en-US" altLang="zh-TW" sz="2400" dirty="0" smtClean="0">
                <a:ea typeface="新細明體" charset="-120"/>
              </a:rPr>
              <a:t>: </a:t>
            </a:r>
            <a:r>
              <a:rPr lang="zh-TW" altLang="en-US" sz="2400" dirty="0" smtClean="0">
                <a:ea typeface="新細明體" charset="-120"/>
              </a:rPr>
              <a:t>頭期款</a:t>
            </a:r>
            <a:r>
              <a:rPr lang="en-US" altLang="zh-TW" sz="2400" dirty="0" smtClean="0">
                <a:ea typeface="新細明體" charset="-120"/>
              </a:rPr>
              <a:t>$ &lt; 20% </a:t>
            </a:r>
            <a:r>
              <a:rPr lang="zh-TW" altLang="en-US" sz="2400" dirty="0" smtClean="0">
                <a:ea typeface="新細明體" charset="-120"/>
              </a:rPr>
              <a:t>房價</a:t>
            </a:r>
            <a:r>
              <a:rPr lang="en-US" altLang="zh-TW" sz="2400" dirty="0" smtClean="0">
                <a:ea typeface="新細明體" charset="-120"/>
              </a:rPr>
              <a:t/>
            </a:r>
            <a:br>
              <a:rPr lang="en-US" altLang="zh-TW" sz="2400" dirty="0" smtClean="0">
                <a:ea typeface="新細明體" charset="-120"/>
              </a:rPr>
            </a:br>
            <a:r>
              <a:rPr lang="en-US" altLang="zh-TW" sz="2400" dirty="0" smtClean="0">
                <a:ea typeface="新細明體" charset="-120"/>
              </a:rPr>
              <a:t>Value if true: </a:t>
            </a:r>
            <a:r>
              <a:rPr lang="zh-TW" altLang="en-US" sz="2400" dirty="0" smtClean="0">
                <a:ea typeface="新細明體" charset="-120"/>
              </a:rPr>
              <a:t>房貸借款</a:t>
            </a:r>
            <a:r>
              <a:rPr lang="en-US" altLang="zh-TW" sz="2400" dirty="0" smtClean="0">
                <a:ea typeface="新細明體" charset="-120"/>
              </a:rPr>
              <a:t>$*</a:t>
            </a:r>
            <a:r>
              <a:rPr lang="zh-TW" altLang="en-US" sz="2400" dirty="0" smtClean="0">
                <a:ea typeface="新細明體" charset="-120"/>
              </a:rPr>
              <a:t>保險費因子</a:t>
            </a:r>
            <a:r>
              <a:rPr lang="en-US" altLang="zh-TW" sz="2400" dirty="0" smtClean="0">
                <a:ea typeface="新細明體" charset="-120"/>
              </a:rPr>
              <a:t> factor</a:t>
            </a:r>
            <a:br>
              <a:rPr lang="en-US" altLang="zh-TW" sz="2400" dirty="0" smtClean="0">
                <a:ea typeface="新細明體" charset="-120"/>
              </a:rPr>
            </a:br>
            <a:r>
              <a:rPr lang="en-US" altLang="zh-TW" sz="2400" dirty="0" smtClean="0">
                <a:ea typeface="新細明體" charset="-120"/>
              </a:rPr>
              <a:t>Value if false: 0</a:t>
            </a:r>
            <a:br>
              <a:rPr lang="en-US" altLang="zh-TW" sz="2400" dirty="0" smtClean="0">
                <a:ea typeface="新細明體" charset="-120"/>
              </a:rPr>
            </a:br>
            <a:endParaRPr lang="en-US" altLang="zh-TW" sz="2400" dirty="0" smtClean="0">
              <a:ea typeface="新細明體" charset="-120"/>
            </a:endParaRPr>
          </a:p>
        </p:txBody>
      </p:sp>
      <p:pic>
        <p:nvPicPr>
          <p:cNvPr id="20483" name="Picture 3"/>
          <p:cNvPicPr>
            <a:picLocks noGrp="1" noChangeAspect="1" noChangeArrowheads="1"/>
          </p:cNvPicPr>
          <p:nvPr>
            <p:ph type="body" idx="1"/>
          </p:nvPr>
        </p:nvPicPr>
        <p:blipFill>
          <a:blip r:embed="rId3" cstate="print"/>
          <a:srcRect/>
          <a:stretch>
            <a:fillRect/>
          </a:stretch>
        </p:blipFill>
        <p:spPr>
          <a:xfrm>
            <a:off x="1524000" y="2667000"/>
            <a:ext cx="6934200" cy="3880607"/>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219200" y="381000"/>
            <a:ext cx="7239000" cy="1295400"/>
          </a:xfrm>
        </p:spPr>
        <p:txBody>
          <a:bodyPr/>
          <a:lstStyle/>
          <a:p>
            <a:pPr eaLnBrk="1" hangingPunct="1"/>
            <a:r>
              <a:rPr lang="zh-TW" altLang="en-US" u="sng" dirty="0" smtClean="0">
                <a:ea typeface="新細明體" charset="-120"/>
              </a:rPr>
              <a:t>在</a:t>
            </a:r>
            <a:r>
              <a:rPr lang="en-US" altLang="zh-TW" u="sng" dirty="0" smtClean="0">
                <a:ea typeface="新細明體" charset="-120"/>
              </a:rPr>
              <a:t> Excel </a:t>
            </a:r>
            <a:r>
              <a:rPr lang="zh-TW" altLang="en-US" u="sng" dirty="0" smtClean="0">
                <a:ea typeface="新細明體" charset="-120"/>
              </a:rPr>
              <a:t>使用</a:t>
            </a:r>
            <a:r>
              <a:rPr lang="en-US" altLang="zh-TW" u="sng" dirty="0" smtClean="0">
                <a:ea typeface="新細明體" charset="-120"/>
              </a:rPr>
              <a:t> IF</a:t>
            </a:r>
            <a:r>
              <a:rPr lang="zh-TW" altLang="en-US" u="sng" dirty="0" smtClean="0">
                <a:ea typeface="新細明體" charset="-120"/>
              </a:rPr>
              <a:t>函數 計算保險費</a:t>
            </a:r>
            <a:endParaRPr lang="en-US" altLang="zh-TW" dirty="0" smtClean="0">
              <a:ea typeface="新細明體" charset="-120"/>
            </a:endParaRPr>
          </a:p>
        </p:txBody>
      </p:sp>
      <p:sp>
        <p:nvSpPr>
          <p:cNvPr id="776195" name="Rectangle 3"/>
          <p:cNvSpPr>
            <a:spLocks noGrp="1" noChangeArrowheads="1"/>
          </p:cNvSpPr>
          <p:nvPr>
            <p:ph type="body" idx="1"/>
          </p:nvPr>
        </p:nvSpPr>
        <p:spPr>
          <a:xfrm>
            <a:off x="457200" y="1828800"/>
            <a:ext cx="8305800" cy="4648200"/>
          </a:xfrm>
        </p:spPr>
        <p:txBody>
          <a:bodyPr/>
          <a:lstStyle/>
          <a:p>
            <a:pPr eaLnBrk="1" hangingPunct="1">
              <a:buNone/>
            </a:pPr>
            <a:r>
              <a:rPr lang="en-US" altLang="zh-TW" b="1" dirty="0" smtClean="0">
                <a:ea typeface="新細明體" charset="-120"/>
              </a:rPr>
              <a:t>= IF (logical test, true, false)</a:t>
            </a:r>
          </a:p>
          <a:p>
            <a:pPr eaLnBrk="1" hangingPunct="1"/>
            <a:r>
              <a:rPr lang="zh-TW" altLang="en-US" sz="2400" dirty="0" smtClean="0">
                <a:ea typeface="新細明體" charset="-120"/>
              </a:rPr>
              <a:t>運用邏輯測試來比較二個數字，</a:t>
            </a:r>
            <a:r>
              <a:rPr lang="zh-TW" altLang="en-US" sz="2000" dirty="0" smtClean="0">
                <a:ea typeface="新細明體" charset="-120"/>
              </a:rPr>
              <a:t>使用數學運算符號，</a:t>
            </a:r>
            <a:r>
              <a:rPr lang="en-US" altLang="zh-TW" sz="2400" dirty="0" smtClean="0">
                <a:ea typeface="新細明體" charset="-120"/>
              </a:rPr>
              <a:t>&lt;, &gt;, =</a:t>
            </a:r>
          </a:p>
          <a:p>
            <a:pPr eaLnBrk="1" hangingPunct="1"/>
            <a:endParaRPr lang="en-US" altLang="zh-TW" sz="2400" dirty="0" smtClean="0">
              <a:ea typeface="新細明體" charset="-120"/>
            </a:endParaRPr>
          </a:p>
          <a:p>
            <a:pPr eaLnBrk="1" hangingPunct="1"/>
            <a:r>
              <a:rPr lang="zh-TW" altLang="en-US" sz="2400" dirty="0" smtClean="0">
                <a:ea typeface="新細明體" charset="-120"/>
              </a:rPr>
              <a:t>例如，必須支付多少保險費呢 </a:t>
            </a:r>
            <a:r>
              <a:rPr lang="en-US" altLang="zh-TW" sz="2400" dirty="0" smtClean="0">
                <a:ea typeface="新細明體" charset="-120"/>
              </a:rPr>
              <a:t>?</a:t>
            </a:r>
          </a:p>
          <a:p>
            <a:pPr eaLnBrk="1" hangingPunct="1"/>
            <a:r>
              <a:rPr lang="zh-TW" altLang="en-US" sz="2000" dirty="0" smtClean="0">
                <a:ea typeface="新細明體" charset="-120"/>
              </a:rPr>
              <a:t>將</a:t>
            </a:r>
            <a:r>
              <a:rPr lang="zh-TW" altLang="en-US" sz="2000" u="sng" dirty="0" smtClean="0">
                <a:solidFill>
                  <a:srgbClr val="FF0000"/>
                </a:solidFill>
                <a:ea typeface="新細明體" charset="-120"/>
              </a:rPr>
              <a:t>頭期款金額</a:t>
            </a:r>
            <a:r>
              <a:rPr lang="en-US" altLang="zh-TW" sz="2000" u="sng" dirty="0" smtClean="0">
                <a:solidFill>
                  <a:srgbClr val="FF0000"/>
                </a:solidFill>
                <a:ea typeface="新細明體" charset="-120"/>
              </a:rPr>
              <a:t> </a:t>
            </a:r>
            <a:r>
              <a:rPr lang="en-US" altLang="zh-TW" sz="2000" dirty="0" err="1" smtClean="0">
                <a:ea typeface="新細明體" charset="-120"/>
              </a:rPr>
              <a:t>DownPmt</a:t>
            </a:r>
            <a:r>
              <a:rPr lang="en-US" altLang="zh-TW" sz="2000" dirty="0" smtClean="0">
                <a:ea typeface="新細明體" charset="-120"/>
              </a:rPr>
              <a:t>$ (20,000) </a:t>
            </a:r>
            <a:r>
              <a:rPr lang="zh-TW" altLang="en-US" sz="2000" dirty="0" smtClean="0">
                <a:ea typeface="新細明體" charset="-120"/>
              </a:rPr>
              <a:t>與</a:t>
            </a:r>
            <a:r>
              <a:rPr lang="en-US" altLang="zh-TW" sz="2000" dirty="0" smtClean="0">
                <a:ea typeface="新細明體" charset="-120"/>
              </a:rPr>
              <a:t>	</a:t>
            </a:r>
            <a:r>
              <a:rPr lang="zh-TW" altLang="en-US" sz="2000" u="sng" dirty="0" smtClean="0">
                <a:solidFill>
                  <a:srgbClr val="FF0000"/>
                </a:solidFill>
                <a:ea typeface="新細明體" charset="-120"/>
              </a:rPr>
              <a:t>房價的二成</a:t>
            </a:r>
            <a:r>
              <a:rPr lang="en-US" altLang="zh-TW" sz="2000" u="sng" dirty="0" smtClean="0">
                <a:solidFill>
                  <a:srgbClr val="FF0000"/>
                </a:solidFill>
                <a:ea typeface="新細明體" charset="-120"/>
              </a:rPr>
              <a:t> </a:t>
            </a:r>
            <a:r>
              <a:rPr lang="en-US" altLang="zh-TW" sz="2000" dirty="0" smtClean="0">
                <a:ea typeface="新細明體" charset="-120"/>
              </a:rPr>
              <a:t>(20% of house price, 150,000) </a:t>
            </a:r>
            <a:r>
              <a:rPr lang="zh-TW" altLang="en-US" sz="2000" dirty="0" smtClean="0">
                <a:ea typeface="新細明體" charset="-120"/>
              </a:rPr>
              <a:t>做比較</a:t>
            </a:r>
            <a:endParaRPr lang="en-US" altLang="zh-TW" sz="2000" dirty="0" smtClean="0">
              <a:ea typeface="新細明體" charset="-120"/>
            </a:endParaRPr>
          </a:p>
          <a:p>
            <a:pPr eaLnBrk="1" hangingPunct="1"/>
            <a:endParaRPr lang="en-US" altLang="zh-TW" sz="2400" b="1" dirty="0" smtClean="0">
              <a:ea typeface="新細明體" charset="-120"/>
            </a:endParaRPr>
          </a:p>
          <a:p>
            <a:pPr eaLnBrk="1" hangingPunct="1"/>
            <a:r>
              <a:rPr lang="zh-TW" altLang="en-US" sz="2400" dirty="0" smtClean="0">
                <a:ea typeface="新細明體" charset="-120"/>
              </a:rPr>
              <a:t>在</a:t>
            </a:r>
            <a:r>
              <a:rPr lang="en-US" altLang="zh-TW" sz="2400" dirty="0" smtClean="0">
                <a:ea typeface="新細明體" charset="-120"/>
              </a:rPr>
              <a:t> logical test </a:t>
            </a:r>
            <a:r>
              <a:rPr lang="zh-TW" altLang="en-US" sz="2400" dirty="0" smtClean="0">
                <a:ea typeface="新細明體" charset="-120"/>
              </a:rPr>
              <a:t>格中</a:t>
            </a:r>
            <a:r>
              <a:rPr lang="en-US" altLang="zh-TW" sz="2400" dirty="0" smtClean="0">
                <a:ea typeface="新細明體" charset="-120"/>
              </a:rPr>
              <a:t>: </a:t>
            </a:r>
          </a:p>
          <a:p>
            <a:pPr eaLnBrk="1" hangingPunct="1">
              <a:buNone/>
            </a:pPr>
            <a:r>
              <a:rPr lang="en-US" altLang="zh-TW" sz="2400" dirty="0" smtClean="0">
                <a:ea typeface="新細明體" charset="-120"/>
              </a:rPr>
              <a:t>	</a:t>
            </a:r>
            <a:r>
              <a:rPr lang="zh-TW" altLang="en-US" sz="2400" dirty="0" smtClean="0">
                <a:ea typeface="新細明體" charset="-120"/>
              </a:rPr>
              <a:t>輸入</a:t>
            </a:r>
            <a:r>
              <a:rPr lang="en-US" altLang="zh-TW" sz="2400" dirty="0" smtClean="0">
                <a:ea typeface="新細明體" charset="-120"/>
              </a:rPr>
              <a:t>:		 20,000 &lt; (150,000*20%)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76195">
                                            <p:txEl>
                                              <p:pRg st="0" end="0"/>
                                            </p:txEl>
                                          </p:spTgt>
                                        </p:tgtEl>
                                        <p:attrNameLst>
                                          <p:attrName>style.visibility</p:attrName>
                                        </p:attrNameLst>
                                      </p:cBhvr>
                                      <p:to>
                                        <p:strVal val="visible"/>
                                      </p:to>
                                    </p:set>
                                    <p:anim calcmode="lin" valueType="num">
                                      <p:cBhvr additive="base">
                                        <p:cTn id="7" dur="500" fill="hold"/>
                                        <p:tgtEl>
                                          <p:spTgt spid="77619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76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76195">
                                            <p:txEl>
                                              <p:pRg st="1" end="1"/>
                                            </p:txEl>
                                          </p:spTgt>
                                        </p:tgtEl>
                                        <p:attrNameLst>
                                          <p:attrName>style.visibility</p:attrName>
                                        </p:attrNameLst>
                                      </p:cBhvr>
                                      <p:to>
                                        <p:strVal val="visible"/>
                                      </p:to>
                                    </p:set>
                                    <p:anim calcmode="lin" valueType="num">
                                      <p:cBhvr additive="base">
                                        <p:cTn id="13" dur="500" fill="hold"/>
                                        <p:tgtEl>
                                          <p:spTgt spid="77619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76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76195">
                                            <p:txEl>
                                              <p:pRg st="3" end="3"/>
                                            </p:txEl>
                                          </p:spTgt>
                                        </p:tgtEl>
                                        <p:attrNameLst>
                                          <p:attrName>style.visibility</p:attrName>
                                        </p:attrNameLst>
                                      </p:cBhvr>
                                      <p:to>
                                        <p:strVal val="visible"/>
                                      </p:to>
                                    </p:set>
                                    <p:anim calcmode="lin" valueType="num">
                                      <p:cBhvr additive="base">
                                        <p:cTn id="19" dur="500" fill="hold"/>
                                        <p:tgtEl>
                                          <p:spTgt spid="77619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761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76195">
                                            <p:txEl>
                                              <p:pRg st="4" end="4"/>
                                            </p:txEl>
                                          </p:spTgt>
                                        </p:tgtEl>
                                        <p:attrNameLst>
                                          <p:attrName>style.visibility</p:attrName>
                                        </p:attrNameLst>
                                      </p:cBhvr>
                                      <p:to>
                                        <p:strVal val="visible"/>
                                      </p:to>
                                    </p:set>
                                    <p:anim calcmode="lin" valueType="num">
                                      <p:cBhvr additive="base">
                                        <p:cTn id="25" dur="500" fill="hold"/>
                                        <p:tgtEl>
                                          <p:spTgt spid="776195">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761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76195">
                                            <p:txEl>
                                              <p:pRg st="6" end="6"/>
                                            </p:txEl>
                                          </p:spTgt>
                                        </p:tgtEl>
                                        <p:attrNameLst>
                                          <p:attrName>style.visibility</p:attrName>
                                        </p:attrNameLst>
                                      </p:cBhvr>
                                      <p:to>
                                        <p:strVal val="visible"/>
                                      </p:to>
                                    </p:set>
                                    <p:anim calcmode="lin" valueType="num">
                                      <p:cBhvr additive="base">
                                        <p:cTn id="31" dur="500" fill="hold"/>
                                        <p:tgtEl>
                                          <p:spTgt spid="776195">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7619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76195">
                                            <p:txEl>
                                              <p:pRg st="7" end="7"/>
                                            </p:txEl>
                                          </p:spTgt>
                                        </p:tgtEl>
                                        <p:attrNameLst>
                                          <p:attrName>style.visibility</p:attrName>
                                        </p:attrNameLst>
                                      </p:cBhvr>
                                      <p:to>
                                        <p:strVal val="visible"/>
                                      </p:to>
                                    </p:set>
                                    <p:anim calcmode="lin" valueType="num">
                                      <p:cBhvr additive="base">
                                        <p:cTn id="37" dur="500" fill="hold"/>
                                        <p:tgtEl>
                                          <p:spTgt spid="776195">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7619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6195"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295400" y="457200"/>
            <a:ext cx="7162800" cy="1219200"/>
          </a:xfrm>
        </p:spPr>
        <p:txBody>
          <a:bodyPr/>
          <a:lstStyle/>
          <a:p>
            <a:pPr eaLnBrk="1" hangingPunct="1"/>
            <a:r>
              <a:rPr lang="zh-TW" altLang="en-US" u="sng" dirty="0" smtClean="0">
                <a:ea typeface="新細明體" charset="-120"/>
              </a:rPr>
              <a:t>在</a:t>
            </a:r>
            <a:r>
              <a:rPr lang="en-US" altLang="zh-TW" u="sng" dirty="0" smtClean="0">
                <a:ea typeface="新細明體" charset="-120"/>
              </a:rPr>
              <a:t> Excel </a:t>
            </a:r>
            <a:r>
              <a:rPr lang="zh-TW" altLang="en-US" u="sng" dirty="0" smtClean="0">
                <a:ea typeface="新細明體" charset="-120"/>
              </a:rPr>
              <a:t>使用</a:t>
            </a:r>
            <a:r>
              <a:rPr lang="en-US" altLang="zh-TW" u="sng" dirty="0" smtClean="0">
                <a:ea typeface="新細明體" charset="-120"/>
              </a:rPr>
              <a:t> IF</a:t>
            </a:r>
            <a:r>
              <a:rPr lang="zh-TW" altLang="en-US" u="sng" dirty="0" smtClean="0">
                <a:ea typeface="新細明體" charset="-120"/>
              </a:rPr>
              <a:t>函數 計算保險費</a:t>
            </a:r>
            <a:endParaRPr lang="en-US" altLang="zh-TW" dirty="0" smtClean="0">
              <a:ea typeface="新細明體" charset="-120"/>
            </a:endParaRPr>
          </a:p>
        </p:txBody>
      </p:sp>
      <p:sp>
        <p:nvSpPr>
          <p:cNvPr id="777219" name="Rectangle 3"/>
          <p:cNvSpPr>
            <a:spLocks noGrp="1" noChangeArrowheads="1"/>
          </p:cNvSpPr>
          <p:nvPr>
            <p:ph type="body" idx="1"/>
          </p:nvPr>
        </p:nvSpPr>
        <p:spPr>
          <a:xfrm>
            <a:off x="228600" y="1828800"/>
            <a:ext cx="8534400" cy="4648200"/>
          </a:xfrm>
        </p:spPr>
        <p:txBody>
          <a:bodyPr/>
          <a:lstStyle/>
          <a:p>
            <a:pPr eaLnBrk="1" hangingPunct="1"/>
            <a:r>
              <a:rPr lang="en-US" altLang="zh-TW" b="1" dirty="0" smtClean="0">
                <a:ea typeface="新細明體" charset="-120"/>
              </a:rPr>
              <a:t>= IF (logical test, true, false)</a:t>
            </a:r>
            <a:endParaRPr lang="en-US" altLang="zh-TW" dirty="0" smtClean="0">
              <a:ea typeface="新細明體" charset="-120"/>
            </a:endParaRPr>
          </a:p>
          <a:p>
            <a:pPr eaLnBrk="1" hangingPunct="1"/>
            <a:r>
              <a:rPr lang="en-US" altLang="zh-TW" sz="2400" b="1" dirty="0" smtClean="0">
                <a:ea typeface="新細明體" charset="-120"/>
              </a:rPr>
              <a:t>Logical test</a:t>
            </a:r>
            <a:r>
              <a:rPr lang="en-US" altLang="zh-TW" sz="2400" dirty="0" smtClean="0">
                <a:ea typeface="新細明體" charset="-120"/>
              </a:rPr>
              <a:t>:  20,000 &lt; (150,000*20%)</a:t>
            </a:r>
          </a:p>
          <a:p>
            <a:pPr eaLnBrk="1" hangingPunct="1"/>
            <a:r>
              <a:rPr lang="en-US" altLang="zh-TW" sz="2800" b="1" dirty="0" smtClean="0">
                <a:ea typeface="新細明體" charset="-120"/>
              </a:rPr>
              <a:t>Value if True</a:t>
            </a:r>
            <a:r>
              <a:rPr lang="en-US" altLang="zh-TW" sz="2800" dirty="0" smtClean="0">
                <a:ea typeface="新細明體" charset="-120"/>
              </a:rPr>
              <a:t>: </a:t>
            </a:r>
          </a:p>
          <a:p>
            <a:pPr lvl="1" eaLnBrk="1" hangingPunct="1"/>
            <a:r>
              <a:rPr lang="zh-TW" altLang="en-US" sz="2400" dirty="0" smtClean="0">
                <a:ea typeface="新細明體" charset="-120"/>
              </a:rPr>
              <a:t>如 </a:t>
            </a:r>
            <a:r>
              <a:rPr lang="en-US" altLang="zh-TW" sz="2400" dirty="0" smtClean="0">
                <a:ea typeface="新細明體" charset="-120"/>
              </a:rPr>
              <a:t>logical test </a:t>
            </a:r>
            <a:r>
              <a:rPr lang="zh-TW" altLang="en-US" sz="2400" dirty="0" smtClean="0">
                <a:ea typeface="新細明體" charset="-120"/>
              </a:rPr>
              <a:t>為真</a:t>
            </a:r>
            <a:r>
              <a:rPr lang="en-US" altLang="zh-TW" sz="2400" dirty="0" smtClean="0">
                <a:ea typeface="新細明體" charset="-120"/>
              </a:rPr>
              <a:t>; </a:t>
            </a:r>
            <a:r>
              <a:rPr lang="zh-TW" altLang="en-US" sz="2400" dirty="0" smtClean="0">
                <a:ea typeface="新細明體" charset="-120"/>
              </a:rPr>
              <a:t>則支付保險費。多少保險費呢</a:t>
            </a:r>
            <a:r>
              <a:rPr lang="en-US" altLang="zh-TW" sz="2400" dirty="0" smtClean="0">
                <a:ea typeface="新細明體" charset="-120"/>
              </a:rPr>
              <a:t>? </a:t>
            </a:r>
          </a:p>
          <a:p>
            <a:pPr lvl="1" eaLnBrk="1" hangingPunct="1"/>
            <a:r>
              <a:rPr lang="zh-TW" altLang="en-US" sz="2400" dirty="0" smtClean="0">
                <a:ea typeface="新細明體" charset="-120"/>
              </a:rPr>
              <a:t>輸入</a:t>
            </a:r>
            <a:r>
              <a:rPr lang="en-US" altLang="zh-TW" sz="2400" dirty="0" smtClean="0">
                <a:ea typeface="新細明體" charset="-120"/>
              </a:rPr>
              <a:t>:</a:t>
            </a:r>
            <a:r>
              <a:rPr lang="zh-TW" altLang="en-US" sz="2400" dirty="0" smtClean="0">
                <a:ea typeface="新細明體" charset="-120"/>
              </a:rPr>
              <a:t>房貸借款金額</a:t>
            </a:r>
            <a:r>
              <a:rPr lang="en-US" altLang="zh-TW" sz="2400" dirty="0" smtClean="0">
                <a:ea typeface="新細明體" charset="-120"/>
              </a:rPr>
              <a:t>* </a:t>
            </a:r>
            <a:r>
              <a:rPr lang="zh-TW" altLang="en-US" sz="2400" dirty="0" smtClean="0">
                <a:ea typeface="新細明體" charset="-120"/>
              </a:rPr>
              <a:t>保險費因子</a:t>
            </a:r>
            <a:r>
              <a:rPr lang="en-US" altLang="zh-TW" sz="2400" dirty="0" smtClean="0">
                <a:ea typeface="新細明體" charset="-120"/>
              </a:rPr>
              <a:t>130,000*.0007=$91/</a:t>
            </a:r>
            <a:r>
              <a:rPr lang="zh-TW" altLang="en-US" sz="2400" dirty="0" smtClean="0">
                <a:ea typeface="新細明體" charset="-120"/>
              </a:rPr>
              <a:t>月</a:t>
            </a:r>
            <a:r>
              <a:rPr lang="en-US" altLang="zh-TW" sz="2400" dirty="0" smtClean="0">
                <a:ea typeface="新細明體" charset="-120"/>
              </a:rPr>
              <a:t>)</a:t>
            </a:r>
          </a:p>
          <a:p>
            <a:pPr eaLnBrk="1" hangingPunct="1"/>
            <a:r>
              <a:rPr lang="en-US" altLang="zh-TW" sz="2800" b="1" dirty="0" smtClean="0">
                <a:ea typeface="新細明體" charset="-120"/>
              </a:rPr>
              <a:t>Value if False</a:t>
            </a:r>
            <a:r>
              <a:rPr lang="en-US" altLang="zh-TW" sz="2800" dirty="0" smtClean="0">
                <a:ea typeface="新細明體" charset="-120"/>
              </a:rPr>
              <a:t>: </a:t>
            </a:r>
            <a:endParaRPr lang="en-US" altLang="zh-TW" sz="2400" dirty="0" smtClean="0">
              <a:ea typeface="新細明體" charset="-120"/>
            </a:endParaRPr>
          </a:p>
          <a:p>
            <a:pPr lvl="1" eaLnBrk="1" hangingPunct="1"/>
            <a:r>
              <a:rPr lang="zh-TW" altLang="en-US" sz="2400" dirty="0" smtClean="0">
                <a:ea typeface="新細明體" charset="-120"/>
              </a:rPr>
              <a:t>如</a:t>
            </a:r>
            <a:r>
              <a:rPr lang="en-US" altLang="zh-TW" sz="2400" dirty="0" smtClean="0">
                <a:ea typeface="新細明體" charset="-120"/>
              </a:rPr>
              <a:t> logical test </a:t>
            </a:r>
            <a:r>
              <a:rPr lang="zh-TW" altLang="en-US" sz="2400" dirty="0" smtClean="0">
                <a:ea typeface="新細明體" charset="-120"/>
              </a:rPr>
              <a:t>為假</a:t>
            </a:r>
            <a:r>
              <a:rPr lang="en-US" altLang="zh-TW" sz="2400" dirty="0" smtClean="0">
                <a:ea typeface="新細明體" charset="-120"/>
              </a:rPr>
              <a:t>; </a:t>
            </a:r>
            <a:r>
              <a:rPr lang="zh-TW" altLang="en-US" sz="2400" dirty="0" smtClean="0">
                <a:ea typeface="新細明體" charset="-120"/>
              </a:rPr>
              <a:t>則無保險費。</a:t>
            </a:r>
            <a:endParaRPr lang="en-US" altLang="zh-TW" sz="2400" dirty="0" smtClean="0">
              <a:ea typeface="新細明體" charset="-120"/>
            </a:endParaRPr>
          </a:p>
          <a:p>
            <a:pPr lvl="1" eaLnBrk="1" hangingPunct="1"/>
            <a:r>
              <a:rPr lang="zh-TW" altLang="en-US" sz="2400" dirty="0" smtClean="0">
                <a:ea typeface="新細明體" charset="-120"/>
              </a:rPr>
              <a:t>輸入</a:t>
            </a:r>
            <a:r>
              <a:rPr lang="en-US" altLang="zh-TW" sz="2400" dirty="0" smtClean="0">
                <a:ea typeface="新細明體" charset="-120"/>
              </a:rPr>
              <a:t>:  0</a:t>
            </a:r>
          </a:p>
          <a:p>
            <a:pPr lvl="1" eaLnBrk="1" hangingPunct="1"/>
            <a:endParaRPr lang="en-US" altLang="zh-TW" sz="2800" b="1" dirty="0" smtClean="0">
              <a:ea typeface="新細明體" charset="-120"/>
            </a:endParaRPr>
          </a:p>
          <a:p>
            <a:pPr eaLnBrk="1" hangingPunct="1">
              <a:buFont typeface="Wingdings" pitchFamily="96" charset="2"/>
              <a:buNone/>
            </a:pPr>
            <a:r>
              <a:rPr lang="en-US" altLang="zh-TW" sz="2800" b="1" dirty="0" smtClean="0">
                <a:solidFill>
                  <a:srgbClr val="FF0000"/>
                </a:solidFill>
                <a:ea typeface="新細明體" charset="-120"/>
              </a:rPr>
              <a:t> = IF (20000 &lt; 150000*.2 , 130000*.0007, 0)</a:t>
            </a:r>
            <a:endParaRPr lang="en-US" altLang="zh-TW" sz="2800" dirty="0" smtClean="0">
              <a:solidFill>
                <a:srgbClr val="FF0000"/>
              </a:solidFill>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77219">
                                            <p:txEl>
                                              <p:pRg st="0" end="0"/>
                                            </p:txEl>
                                          </p:spTgt>
                                        </p:tgtEl>
                                        <p:attrNameLst>
                                          <p:attrName>style.visibility</p:attrName>
                                        </p:attrNameLst>
                                      </p:cBhvr>
                                      <p:to>
                                        <p:strVal val="visible"/>
                                      </p:to>
                                    </p:set>
                                    <p:anim calcmode="lin" valueType="num">
                                      <p:cBhvr additive="base">
                                        <p:cTn id="7" dur="500" fill="hold"/>
                                        <p:tgtEl>
                                          <p:spTgt spid="7772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772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77219">
                                            <p:txEl>
                                              <p:pRg st="1" end="1"/>
                                            </p:txEl>
                                          </p:spTgt>
                                        </p:tgtEl>
                                        <p:attrNameLst>
                                          <p:attrName>style.visibility</p:attrName>
                                        </p:attrNameLst>
                                      </p:cBhvr>
                                      <p:to>
                                        <p:strVal val="visible"/>
                                      </p:to>
                                    </p:set>
                                    <p:anim calcmode="lin" valueType="num">
                                      <p:cBhvr additive="base">
                                        <p:cTn id="13" dur="500" fill="hold"/>
                                        <p:tgtEl>
                                          <p:spTgt spid="77721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77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77219">
                                            <p:txEl>
                                              <p:pRg st="2" end="2"/>
                                            </p:txEl>
                                          </p:spTgt>
                                        </p:tgtEl>
                                        <p:attrNameLst>
                                          <p:attrName>style.visibility</p:attrName>
                                        </p:attrNameLst>
                                      </p:cBhvr>
                                      <p:to>
                                        <p:strVal val="visible"/>
                                      </p:to>
                                    </p:set>
                                    <p:anim calcmode="lin" valueType="num">
                                      <p:cBhvr additive="base">
                                        <p:cTn id="19" dur="500" fill="hold"/>
                                        <p:tgtEl>
                                          <p:spTgt spid="77721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772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77219">
                                            <p:txEl>
                                              <p:pRg st="3" end="3"/>
                                            </p:txEl>
                                          </p:spTgt>
                                        </p:tgtEl>
                                        <p:attrNameLst>
                                          <p:attrName>style.visibility</p:attrName>
                                        </p:attrNameLst>
                                      </p:cBhvr>
                                      <p:to>
                                        <p:strVal val="visible"/>
                                      </p:to>
                                    </p:set>
                                    <p:anim calcmode="lin" valueType="num">
                                      <p:cBhvr additive="base">
                                        <p:cTn id="25" dur="500" fill="hold"/>
                                        <p:tgtEl>
                                          <p:spTgt spid="77721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772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77219">
                                            <p:txEl>
                                              <p:pRg st="4" end="4"/>
                                            </p:txEl>
                                          </p:spTgt>
                                        </p:tgtEl>
                                        <p:attrNameLst>
                                          <p:attrName>style.visibility</p:attrName>
                                        </p:attrNameLst>
                                      </p:cBhvr>
                                      <p:to>
                                        <p:strVal val="visible"/>
                                      </p:to>
                                    </p:set>
                                    <p:anim calcmode="lin" valueType="num">
                                      <p:cBhvr additive="base">
                                        <p:cTn id="31" dur="500" fill="hold"/>
                                        <p:tgtEl>
                                          <p:spTgt spid="77721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772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77219">
                                            <p:txEl>
                                              <p:pRg st="5" end="5"/>
                                            </p:txEl>
                                          </p:spTgt>
                                        </p:tgtEl>
                                        <p:attrNameLst>
                                          <p:attrName>style.visibility</p:attrName>
                                        </p:attrNameLst>
                                      </p:cBhvr>
                                      <p:to>
                                        <p:strVal val="visible"/>
                                      </p:to>
                                    </p:set>
                                    <p:anim calcmode="lin" valueType="num">
                                      <p:cBhvr additive="base">
                                        <p:cTn id="37" dur="500" fill="hold"/>
                                        <p:tgtEl>
                                          <p:spTgt spid="777219">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772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77219">
                                            <p:txEl>
                                              <p:pRg st="6" end="6"/>
                                            </p:txEl>
                                          </p:spTgt>
                                        </p:tgtEl>
                                        <p:attrNameLst>
                                          <p:attrName>style.visibility</p:attrName>
                                        </p:attrNameLst>
                                      </p:cBhvr>
                                      <p:to>
                                        <p:strVal val="visible"/>
                                      </p:to>
                                    </p:set>
                                    <p:anim calcmode="lin" valueType="num">
                                      <p:cBhvr additive="base">
                                        <p:cTn id="43" dur="500" fill="hold"/>
                                        <p:tgtEl>
                                          <p:spTgt spid="777219">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772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777219">
                                            <p:txEl>
                                              <p:pRg st="7" end="7"/>
                                            </p:txEl>
                                          </p:spTgt>
                                        </p:tgtEl>
                                        <p:attrNameLst>
                                          <p:attrName>style.visibility</p:attrName>
                                        </p:attrNameLst>
                                      </p:cBhvr>
                                      <p:to>
                                        <p:strVal val="visible"/>
                                      </p:to>
                                    </p:set>
                                    <p:anim calcmode="lin" valueType="num">
                                      <p:cBhvr additive="base">
                                        <p:cTn id="49" dur="500" fill="hold"/>
                                        <p:tgtEl>
                                          <p:spTgt spid="777219">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7772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777219">
                                            <p:txEl>
                                              <p:pRg st="9" end="9"/>
                                            </p:txEl>
                                          </p:spTgt>
                                        </p:tgtEl>
                                        <p:attrNameLst>
                                          <p:attrName>style.visibility</p:attrName>
                                        </p:attrNameLst>
                                      </p:cBhvr>
                                      <p:to>
                                        <p:strVal val="visible"/>
                                      </p:to>
                                    </p:set>
                                    <p:anim calcmode="lin" valueType="num">
                                      <p:cBhvr additive="base">
                                        <p:cTn id="55" dur="500" fill="hold"/>
                                        <p:tgtEl>
                                          <p:spTgt spid="777219">
                                            <p:txEl>
                                              <p:pRg st="9" end="9"/>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777219">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7219" grpId="0" build="p" bldLvl="2"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295400" y="381000"/>
            <a:ext cx="7162800" cy="1295400"/>
          </a:xfrm>
        </p:spPr>
        <p:txBody>
          <a:bodyPr/>
          <a:lstStyle/>
          <a:p>
            <a:pPr eaLnBrk="1" hangingPunct="1"/>
            <a:r>
              <a:rPr lang="zh-TW" altLang="en-US" u="sng" dirty="0" smtClean="0">
                <a:ea typeface="新細明體" charset="-120"/>
              </a:rPr>
              <a:t>在</a:t>
            </a:r>
            <a:r>
              <a:rPr lang="en-US" altLang="zh-TW" u="sng" dirty="0" smtClean="0">
                <a:ea typeface="新細明體" charset="-120"/>
              </a:rPr>
              <a:t> Excel </a:t>
            </a:r>
            <a:r>
              <a:rPr lang="zh-TW" altLang="en-US" u="sng" dirty="0" smtClean="0">
                <a:ea typeface="新細明體" charset="-120"/>
              </a:rPr>
              <a:t>使用</a:t>
            </a:r>
            <a:r>
              <a:rPr lang="en-US" altLang="zh-TW" u="sng" dirty="0" smtClean="0">
                <a:ea typeface="新細明體" charset="-120"/>
              </a:rPr>
              <a:t> IF</a:t>
            </a:r>
            <a:r>
              <a:rPr lang="zh-TW" altLang="en-US" u="sng" dirty="0" smtClean="0">
                <a:ea typeface="新細明體" charset="-120"/>
              </a:rPr>
              <a:t>函數 計算保險費</a:t>
            </a:r>
            <a:endParaRPr lang="en-US" altLang="zh-TW" dirty="0" smtClean="0">
              <a:ea typeface="新細明體" charset="-120"/>
            </a:endParaRPr>
          </a:p>
        </p:txBody>
      </p:sp>
      <p:pic>
        <p:nvPicPr>
          <p:cNvPr id="23555" name="Picture 5"/>
          <p:cNvPicPr>
            <a:picLocks noGrp="1" noChangeAspect="1" noChangeArrowheads="1"/>
          </p:cNvPicPr>
          <p:nvPr>
            <p:ph type="body" idx="1"/>
          </p:nvPr>
        </p:nvPicPr>
        <p:blipFill>
          <a:blip r:embed="rId3" cstate="print"/>
          <a:srcRect/>
          <a:stretch>
            <a:fillRect/>
          </a:stretch>
        </p:blipFill>
        <p:spPr>
          <a:xfrm>
            <a:off x="457200" y="1887538"/>
            <a:ext cx="8382000" cy="4437062"/>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600200" y="457200"/>
            <a:ext cx="5791200" cy="1219200"/>
          </a:xfrm>
        </p:spPr>
        <p:txBody>
          <a:bodyPr/>
          <a:lstStyle/>
          <a:p>
            <a:pPr eaLnBrk="1" hangingPunct="1"/>
            <a:r>
              <a:rPr lang="zh-TW" altLang="en-US" dirty="0" smtClean="0">
                <a:ea typeface="新細明體" charset="-120"/>
              </a:rPr>
              <a:t>買房財務計劃</a:t>
            </a:r>
            <a:endParaRPr lang="en-US" altLang="zh-TW" dirty="0" smtClean="0">
              <a:ea typeface="新細明體" charset="-120"/>
            </a:endParaRPr>
          </a:p>
        </p:txBody>
      </p:sp>
      <p:sp>
        <p:nvSpPr>
          <p:cNvPr id="758787" name="Rectangle 3"/>
          <p:cNvSpPr>
            <a:spLocks noGrp="1" noChangeArrowheads="1"/>
          </p:cNvSpPr>
          <p:nvPr>
            <p:ph type="body" idx="1"/>
          </p:nvPr>
        </p:nvSpPr>
        <p:spPr>
          <a:xfrm>
            <a:off x="609600" y="1905000"/>
            <a:ext cx="8153400" cy="4572000"/>
          </a:xfrm>
        </p:spPr>
        <p:txBody>
          <a:bodyPr/>
          <a:lstStyle/>
          <a:p>
            <a:pPr eaLnBrk="1" hangingPunct="1"/>
            <a:r>
              <a:rPr lang="zh-TW" altLang="en-US" dirty="0" smtClean="0">
                <a:ea typeface="新細明體" charset="-120"/>
              </a:rPr>
              <a:t>房貸</a:t>
            </a:r>
            <a:r>
              <a:rPr lang="en-US" altLang="zh-TW" dirty="0" smtClean="0">
                <a:ea typeface="新細明體" charset="-120"/>
              </a:rPr>
              <a:t>: </a:t>
            </a:r>
            <a:r>
              <a:rPr lang="zh-TW" altLang="en-US" dirty="0" smtClean="0">
                <a:ea typeface="新細明體" charset="-120"/>
              </a:rPr>
              <a:t>房屋借款</a:t>
            </a:r>
            <a:endParaRPr lang="en-US" altLang="zh-TW" dirty="0" smtClean="0">
              <a:ea typeface="新細明體" charset="-120"/>
            </a:endParaRPr>
          </a:p>
          <a:p>
            <a:pPr eaLnBrk="1" hangingPunct="1"/>
            <a:r>
              <a:rPr lang="zh-TW" altLang="en-US" dirty="0" smtClean="0">
                <a:ea typeface="新細明體" charset="-120"/>
              </a:rPr>
              <a:t>通常利率較低 </a:t>
            </a:r>
            <a:r>
              <a:rPr lang="en-US" altLang="zh-TW" dirty="0" smtClean="0">
                <a:ea typeface="新細明體" charset="-120"/>
              </a:rPr>
              <a:t>(</a:t>
            </a:r>
            <a:r>
              <a:rPr lang="zh-TW" altLang="en-US" dirty="0" smtClean="0">
                <a:ea typeface="新細明體" charset="-120"/>
              </a:rPr>
              <a:t>固定</a:t>
            </a:r>
            <a:r>
              <a:rPr lang="en-US" altLang="zh-TW" dirty="0" smtClean="0">
                <a:ea typeface="新細明體" charset="-120"/>
              </a:rPr>
              <a:t>)</a:t>
            </a:r>
          </a:p>
          <a:p>
            <a:pPr eaLnBrk="1" hangingPunct="1"/>
            <a:r>
              <a:rPr lang="zh-TW" altLang="en-US" dirty="0" smtClean="0">
                <a:ea typeface="新細明體" charset="-120"/>
              </a:rPr>
              <a:t>長期性借款</a:t>
            </a:r>
            <a:r>
              <a:rPr lang="en-US" altLang="zh-TW" dirty="0" smtClean="0">
                <a:ea typeface="新細明體" charset="-120"/>
              </a:rPr>
              <a:t>- 15</a:t>
            </a:r>
            <a:r>
              <a:rPr lang="zh-TW" altLang="en-US" dirty="0" smtClean="0">
                <a:ea typeface="新細明體" charset="-120"/>
              </a:rPr>
              <a:t>、</a:t>
            </a:r>
            <a:r>
              <a:rPr lang="en-US" altLang="zh-TW" dirty="0" smtClean="0">
                <a:ea typeface="新細明體" charset="-120"/>
              </a:rPr>
              <a:t>30</a:t>
            </a:r>
            <a:r>
              <a:rPr lang="zh-TW" altLang="en-US" dirty="0" smtClean="0">
                <a:ea typeface="新細明體" charset="-120"/>
              </a:rPr>
              <a:t>年</a:t>
            </a:r>
            <a:endParaRPr lang="en-US" altLang="zh-TW" dirty="0" smtClean="0">
              <a:ea typeface="新細明體" charset="-120"/>
            </a:endParaRPr>
          </a:p>
          <a:p>
            <a:pPr eaLnBrk="1" hangingPunct="1"/>
            <a:r>
              <a:rPr lang="zh-TW" altLang="en-US" dirty="0" smtClean="0">
                <a:ea typeface="新細明體" charset="-120"/>
              </a:rPr>
              <a:t>通常必須有一筆大額頭期款</a:t>
            </a:r>
            <a:r>
              <a:rPr lang="en-US" altLang="zh-TW" dirty="0" smtClean="0">
                <a:ea typeface="新細明體" charset="-120"/>
              </a:rPr>
              <a:t>(20%</a:t>
            </a:r>
            <a:r>
              <a:rPr lang="zh-TW" altLang="en-US" dirty="0" smtClean="0">
                <a:ea typeface="新細明體" charset="-120"/>
              </a:rPr>
              <a:t>起</a:t>
            </a:r>
            <a:r>
              <a:rPr lang="en-US" altLang="zh-TW" dirty="0" smtClean="0">
                <a:ea typeface="新細明體" charset="-120"/>
              </a:rPr>
              <a:t>)</a:t>
            </a:r>
          </a:p>
          <a:p>
            <a:pPr eaLnBrk="1" hangingPunct="1"/>
            <a:r>
              <a:rPr lang="zh-TW" altLang="en-US" dirty="0" smtClean="0">
                <a:ea typeface="新細明體" charset="-120"/>
              </a:rPr>
              <a:t>房款來源</a:t>
            </a:r>
            <a:r>
              <a:rPr lang="en-US" altLang="zh-TW" dirty="0" smtClean="0">
                <a:ea typeface="新細明體" charset="-120"/>
              </a:rPr>
              <a:t>: </a:t>
            </a:r>
            <a:r>
              <a:rPr lang="zh-TW" altLang="en-US" dirty="0" smtClean="0">
                <a:ea typeface="新細明體" charset="-120"/>
              </a:rPr>
              <a:t>薪資收入、房貸、家入資助</a:t>
            </a:r>
            <a:endParaRPr lang="en-US" altLang="zh-TW"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58787">
                                            <p:txEl>
                                              <p:pRg st="0" end="0"/>
                                            </p:txEl>
                                          </p:spTgt>
                                        </p:tgtEl>
                                        <p:attrNameLst>
                                          <p:attrName>style.visibility</p:attrName>
                                        </p:attrNameLst>
                                      </p:cBhvr>
                                      <p:to>
                                        <p:strVal val="visible"/>
                                      </p:to>
                                    </p:set>
                                    <p:anim calcmode="lin" valueType="num">
                                      <p:cBhvr additive="base">
                                        <p:cTn id="7" dur="500" fill="hold"/>
                                        <p:tgtEl>
                                          <p:spTgt spid="75878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587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58787">
                                            <p:txEl>
                                              <p:pRg st="1" end="1"/>
                                            </p:txEl>
                                          </p:spTgt>
                                        </p:tgtEl>
                                        <p:attrNameLst>
                                          <p:attrName>style.visibility</p:attrName>
                                        </p:attrNameLst>
                                      </p:cBhvr>
                                      <p:to>
                                        <p:strVal val="visible"/>
                                      </p:to>
                                    </p:set>
                                    <p:anim calcmode="lin" valueType="num">
                                      <p:cBhvr additive="base">
                                        <p:cTn id="13" dur="500" fill="hold"/>
                                        <p:tgtEl>
                                          <p:spTgt spid="75878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587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58787">
                                            <p:txEl>
                                              <p:pRg st="2" end="2"/>
                                            </p:txEl>
                                          </p:spTgt>
                                        </p:tgtEl>
                                        <p:attrNameLst>
                                          <p:attrName>style.visibility</p:attrName>
                                        </p:attrNameLst>
                                      </p:cBhvr>
                                      <p:to>
                                        <p:strVal val="visible"/>
                                      </p:to>
                                    </p:set>
                                    <p:anim calcmode="lin" valueType="num">
                                      <p:cBhvr additive="base">
                                        <p:cTn id="19" dur="500" fill="hold"/>
                                        <p:tgtEl>
                                          <p:spTgt spid="75878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587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58787">
                                            <p:txEl>
                                              <p:pRg st="3" end="3"/>
                                            </p:txEl>
                                          </p:spTgt>
                                        </p:tgtEl>
                                        <p:attrNameLst>
                                          <p:attrName>style.visibility</p:attrName>
                                        </p:attrNameLst>
                                      </p:cBhvr>
                                      <p:to>
                                        <p:strVal val="visible"/>
                                      </p:to>
                                    </p:set>
                                    <p:anim calcmode="lin" valueType="num">
                                      <p:cBhvr additive="base">
                                        <p:cTn id="25" dur="500" fill="hold"/>
                                        <p:tgtEl>
                                          <p:spTgt spid="75878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587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58787">
                                            <p:txEl>
                                              <p:pRg st="4" end="4"/>
                                            </p:txEl>
                                          </p:spTgt>
                                        </p:tgtEl>
                                        <p:attrNameLst>
                                          <p:attrName>style.visibility</p:attrName>
                                        </p:attrNameLst>
                                      </p:cBhvr>
                                      <p:to>
                                        <p:strVal val="visible"/>
                                      </p:to>
                                    </p:set>
                                    <p:anim calcmode="lin" valueType="num">
                                      <p:cBhvr additive="base">
                                        <p:cTn id="31" dur="500" fill="hold"/>
                                        <p:tgtEl>
                                          <p:spTgt spid="75878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587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78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600200" y="304800"/>
            <a:ext cx="6858000" cy="1371600"/>
          </a:xfrm>
        </p:spPr>
        <p:txBody>
          <a:bodyPr/>
          <a:lstStyle/>
          <a:p>
            <a:pPr eaLnBrk="1" hangingPunct="1"/>
            <a:r>
              <a:rPr lang="en-US" altLang="zh-TW" dirty="0" smtClean="0">
                <a:ea typeface="新細明體" charset="-120"/>
              </a:rPr>
              <a:t> IF </a:t>
            </a:r>
            <a:r>
              <a:rPr lang="zh-TW" altLang="en-US" dirty="0" smtClean="0">
                <a:ea typeface="新細明體" charset="-120"/>
              </a:rPr>
              <a:t>例二</a:t>
            </a:r>
            <a:endParaRPr lang="en-US" altLang="zh-TW" dirty="0" smtClean="0">
              <a:ea typeface="新細明體" charset="-120"/>
            </a:endParaRPr>
          </a:p>
        </p:txBody>
      </p:sp>
      <p:sp>
        <p:nvSpPr>
          <p:cNvPr id="778243" name="Rectangle 3"/>
          <p:cNvSpPr>
            <a:spLocks noGrp="1" noChangeArrowheads="1"/>
          </p:cNvSpPr>
          <p:nvPr>
            <p:ph type="body" idx="1"/>
          </p:nvPr>
        </p:nvSpPr>
        <p:spPr>
          <a:xfrm>
            <a:off x="228600" y="1828800"/>
            <a:ext cx="8534400" cy="4648200"/>
          </a:xfrm>
        </p:spPr>
        <p:txBody>
          <a:bodyPr/>
          <a:lstStyle/>
          <a:p>
            <a:pPr eaLnBrk="1" hangingPunct="1"/>
            <a:r>
              <a:rPr lang="zh-TW" altLang="en-US" sz="2400" dirty="0" smtClean="0">
                <a:ea typeface="新細明體" charset="-120"/>
              </a:rPr>
              <a:t>可承擔房價嗎 </a:t>
            </a:r>
            <a:r>
              <a:rPr lang="en-US" altLang="zh-TW" sz="2400" dirty="0" smtClean="0">
                <a:ea typeface="新細明體" charset="-120"/>
              </a:rPr>
              <a:t>?</a:t>
            </a:r>
          </a:p>
          <a:p>
            <a:pPr eaLnBrk="1" hangingPunct="1"/>
            <a:endParaRPr lang="en-US" altLang="zh-TW" sz="2400" dirty="0" smtClean="0">
              <a:ea typeface="新細明體" charset="-120"/>
            </a:endParaRPr>
          </a:p>
          <a:p>
            <a:pPr eaLnBrk="1" hangingPunct="1"/>
            <a:r>
              <a:rPr lang="zh-TW" altLang="en-US" sz="2400" dirty="0" smtClean="0">
                <a:ea typeface="新細明體" charset="-120"/>
              </a:rPr>
              <a:t>將</a:t>
            </a:r>
            <a:r>
              <a:rPr lang="zh-TW" altLang="en-US" sz="2400" u="sng" dirty="0" smtClean="0">
                <a:solidFill>
                  <a:srgbClr val="FF0000"/>
                </a:solidFill>
                <a:ea typeface="新細明體" charset="-120"/>
              </a:rPr>
              <a:t>每月房屋付款數</a:t>
            </a:r>
            <a:r>
              <a:rPr lang="zh-TW" altLang="en-US" sz="2400" dirty="0" smtClean="0">
                <a:ea typeface="新細明體" charset="-120"/>
              </a:rPr>
              <a:t>及</a:t>
            </a:r>
            <a:r>
              <a:rPr lang="zh-TW" altLang="en-US" sz="2400" u="sng" dirty="0" smtClean="0">
                <a:solidFill>
                  <a:srgbClr val="FF0000"/>
                </a:solidFill>
                <a:ea typeface="新細明體" charset="-120"/>
              </a:rPr>
              <a:t>最大房貸承擔能力</a:t>
            </a:r>
            <a:r>
              <a:rPr lang="zh-TW" altLang="en-US" sz="2400" dirty="0" smtClean="0">
                <a:ea typeface="新細明體" charset="-120"/>
              </a:rPr>
              <a:t>做比較</a:t>
            </a:r>
            <a:endParaRPr lang="en-US" altLang="zh-TW" sz="2400" dirty="0" smtClean="0">
              <a:ea typeface="新細明體" charset="-120"/>
            </a:endParaRPr>
          </a:p>
          <a:p>
            <a:pPr eaLnBrk="1" hangingPunct="1"/>
            <a:r>
              <a:rPr lang="zh-TW" altLang="en-US" sz="2400" dirty="0" smtClean="0">
                <a:ea typeface="新細明體" charset="-120"/>
              </a:rPr>
              <a:t>使用 </a:t>
            </a:r>
            <a:r>
              <a:rPr lang="en-US" altLang="zh-TW" sz="2400" dirty="0" smtClean="0">
                <a:ea typeface="新細明體" charset="-120"/>
              </a:rPr>
              <a:t>IF </a:t>
            </a:r>
            <a:r>
              <a:rPr lang="zh-TW" altLang="en-US" sz="2400" dirty="0" smtClean="0">
                <a:ea typeface="新細明體" charset="-120"/>
              </a:rPr>
              <a:t>函數</a:t>
            </a:r>
            <a:endParaRPr lang="en-US" altLang="zh-TW" sz="2400" dirty="0" smtClean="0">
              <a:ea typeface="新細明體" charset="-120"/>
            </a:endParaRPr>
          </a:p>
          <a:p>
            <a:pPr lvl="1" eaLnBrk="1" hangingPunct="1"/>
            <a:r>
              <a:rPr lang="en-US" altLang="zh-TW" sz="2400" dirty="0" smtClean="0">
                <a:ea typeface="新細明體" charset="-120"/>
              </a:rPr>
              <a:t>logical test:	</a:t>
            </a:r>
            <a:r>
              <a:rPr lang="zh-TW" altLang="en-US" sz="2400" dirty="0" smtClean="0">
                <a:solidFill>
                  <a:srgbClr val="FF0000"/>
                </a:solidFill>
                <a:ea typeface="新細明體" charset="-120"/>
              </a:rPr>
              <a:t>每月房屋付款數</a:t>
            </a:r>
            <a:r>
              <a:rPr lang="en-US" altLang="zh-TW" sz="2400" b="1" dirty="0" smtClean="0">
                <a:ea typeface="新細明體" charset="-120"/>
              </a:rPr>
              <a:t>&gt;</a:t>
            </a:r>
            <a:r>
              <a:rPr lang="zh-TW" altLang="en-US" sz="2400" dirty="0" smtClean="0">
                <a:solidFill>
                  <a:srgbClr val="FF0000"/>
                </a:solidFill>
                <a:ea typeface="新細明體" charset="-120"/>
              </a:rPr>
              <a:t>最大房貸承擔能力</a:t>
            </a:r>
            <a:endParaRPr lang="en-US" altLang="zh-TW" sz="2400" dirty="0" smtClean="0">
              <a:ea typeface="新細明體" charset="-120"/>
            </a:endParaRPr>
          </a:p>
          <a:p>
            <a:pPr lvl="1" eaLnBrk="1" hangingPunct="1"/>
            <a:r>
              <a:rPr lang="en-US" altLang="zh-TW" sz="2400" dirty="0" smtClean="0">
                <a:ea typeface="新細明體" charset="-120"/>
              </a:rPr>
              <a:t>value if true:	</a:t>
            </a:r>
            <a:r>
              <a:rPr lang="zh-TW" altLang="en-US" sz="2400" dirty="0" smtClean="0">
                <a:ea typeface="新細明體" charset="-120"/>
              </a:rPr>
              <a:t>輸入</a:t>
            </a:r>
            <a:r>
              <a:rPr lang="en-US" altLang="zh-TW" sz="2400" dirty="0" smtClean="0">
                <a:ea typeface="新細明體" charset="-120"/>
              </a:rPr>
              <a:t> NO; </a:t>
            </a:r>
            <a:r>
              <a:rPr lang="zh-TW" altLang="en-US" sz="2400" dirty="0" smtClean="0">
                <a:ea typeface="新細明體" charset="-120"/>
              </a:rPr>
              <a:t>無法買此房</a:t>
            </a:r>
            <a:endParaRPr lang="en-US" altLang="zh-TW" sz="2400" dirty="0" smtClean="0">
              <a:ea typeface="新細明體" charset="-120"/>
            </a:endParaRPr>
          </a:p>
          <a:p>
            <a:pPr lvl="1" eaLnBrk="1" hangingPunct="1"/>
            <a:r>
              <a:rPr lang="en-US" altLang="zh-TW" sz="2400" dirty="0" smtClean="0">
                <a:ea typeface="新細明體" charset="-120"/>
              </a:rPr>
              <a:t>value if false:	</a:t>
            </a:r>
            <a:r>
              <a:rPr lang="zh-TW" altLang="en-US" sz="2400" dirty="0" smtClean="0">
                <a:ea typeface="新細明體" charset="-120"/>
              </a:rPr>
              <a:t>輸入</a:t>
            </a:r>
            <a:r>
              <a:rPr lang="en-US" altLang="zh-TW" sz="2400" dirty="0" smtClean="0">
                <a:ea typeface="新細明體" charset="-120"/>
              </a:rPr>
              <a:t> YES; </a:t>
            </a:r>
            <a:r>
              <a:rPr lang="zh-TW" altLang="en-US" sz="2400" dirty="0" smtClean="0">
                <a:ea typeface="新細明體" charset="-120"/>
              </a:rPr>
              <a:t>可買此房</a:t>
            </a:r>
            <a:endParaRPr lang="en-US" altLang="zh-TW" sz="2400" dirty="0" smtClean="0">
              <a:ea typeface="新細明體" charset="-120"/>
            </a:endParaRPr>
          </a:p>
          <a:p>
            <a:pPr lvl="1" eaLnBrk="1" hangingPunct="1"/>
            <a:endParaRPr lang="en-US" altLang="zh-TW" sz="2400" dirty="0" smtClean="0">
              <a:solidFill>
                <a:srgbClr val="00B0F0"/>
              </a:solidFill>
              <a:ea typeface="新細明體" charset="-120"/>
            </a:endParaRPr>
          </a:p>
          <a:p>
            <a:pPr eaLnBrk="1" hangingPunct="1">
              <a:buNone/>
            </a:pPr>
            <a:r>
              <a:rPr lang="en-US" altLang="zh-TW" sz="2400" b="1" dirty="0" smtClean="0">
                <a:solidFill>
                  <a:srgbClr val="00B0F0"/>
                </a:solidFill>
                <a:ea typeface="新細明體" charset="-120"/>
              </a:rPr>
              <a:t>= IF (</a:t>
            </a:r>
            <a:r>
              <a:rPr lang="zh-TW" altLang="en-US" sz="2400" dirty="0" smtClean="0">
                <a:solidFill>
                  <a:srgbClr val="00B0F0"/>
                </a:solidFill>
                <a:ea typeface="新細明體" charset="-120"/>
              </a:rPr>
              <a:t>每月房屋付款數</a:t>
            </a:r>
            <a:r>
              <a:rPr lang="en-US" altLang="zh-TW" sz="2400" b="1" dirty="0" smtClean="0">
                <a:solidFill>
                  <a:srgbClr val="00B0F0"/>
                </a:solidFill>
                <a:ea typeface="新細明體" charset="-120"/>
              </a:rPr>
              <a:t>&gt;</a:t>
            </a:r>
            <a:r>
              <a:rPr lang="zh-TW" altLang="en-US" sz="2400" dirty="0" smtClean="0">
                <a:solidFill>
                  <a:srgbClr val="00B0F0"/>
                </a:solidFill>
                <a:ea typeface="新細明體" charset="-120"/>
              </a:rPr>
              <a:t>最大房貸承擔能力</a:t>
            </a:r>
            <a:r>
              <a:rPr lang="en-US" altLang="zh-TW" sz="2400" b="1" dirty="0" smtClean="0">
                <a:solidFill>
                  <a:srgbClr val="00B0F0"/>
                </a:solidFill>
                <a:ea typeface="新細明體" charset="-120"/>
              </a:rPr>
              <a:t>, “no”, “yes”)</a:t>
            </a:r>
            <a:endParaRPr lang="en-US" altLang="zh-TW" sz="2400" dirty="0" smtClean="0">
              <a:solidFill>
                <a:srgbClr val="00B0F0"/>
              </a:solidFill>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78243">
                                            <p:txEl>
                                              <p:pRg st="0" end="0"/>
                                            </p:txEl>
                                          </p:spTgt>
                                        </p:tgtEl>
                                        <p:attrNameLst>
                                          <p:attrName>style.visibility</p:attrName>
                                        </p:attrNameLst>
                                      </p:cBhvr>
                                      <p:to>
                                        <p:strVal val="visible"/>
                                      </p:to>
                                    </p:set>
                                    <p:anim calcmode="lin" valueType="num">
                                      <p:cBhvr additive="base">
                                        <p:cTn id="7" dur="500" fill="hold"/>
                                        <p:tgtEl>
                                          <p:spTgt spid="7782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782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78243">
                                            <p:txEl>
                                              <p:pRg st="2" end="2"/>
                                            </p:txEl>
                                          </p:spTgt>
                                        </p:tgtEl>
                                        <p:attrNameLst>
                                          <p:attrName>style.visibility</p:attrName>
                                        </p:attrNameLst>
                                      </p:cBhvr>
                                      <p:to>
                                        <p:strVal val="visible"/>
                                      </p:to>
                                    </p:set>
                                    <p:anim calcmode="lin" valueType="num">
                                      <p:cBhvr additive="base">
                                        <p:cTn id="13" dur="500" fill="hold"/>
                                        <p:tgtEl>
                                          <p:spTgt spid="77824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78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78243">
                                            <p:txEl>
                                              <p:pRg st="3" end="3"/>
                                            </p:txEl>
                                          </p:spTgt>
                                        </p:tgtEl>
                                        <p:attrNameLst>
                                          <p:attrName>style.visibility</p:attrName>
                                        </p:attrNameLst>
                                      </p:cBhvr>
                                      <p:to>
                                        <p:strVal val="visible"/>
                                      </p:to>
                                    </p:set>
                                    <p:anim calcmode="lin" valueType="num">
                                      <p:cBhvr additive="base">
                                        <p:cTn id="19" dur="500" fill="hold"/>
                                        <p:tgtEl>
                                          <p:spTgt spid="77824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78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78243">
                                            <p:txEl>
                                              <p:pRg st="4" end="4"/>
                                            </p:txEl>
                                          </p:spTgt>
                                        </p:tgtEl>
                                        <p:attrNameLst>
                                          <p:attrName>style.visibility</p:attrName>
                                        </p:attrNameLst>
                                      </p:cBhvr>
                                      <p:to>
                                        <p:strVal val="visible"/>
                                      </p:to>
                                    </p:set>
                                    <p:anim calcmode="lin" valueType="num">
                                      <p:cBhvr additive="base">
                                        <p:cTn id="25" dur="500" fill="hold"/>
                                        <p:tgtEl>
                                          <p:spTgt spid="77824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78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78243">
                                            <p:txEl>
                                              <p:pRg st="5" end="5"/>
                                            </p:txEl>
                                          </p:spTgt>
                                        </p:tgtEl>
                                        <p:attrNameLst>
                                          <p:attrName>style.visibility</p:attrName>
                                        </p:attrNameLst>
                                      </p:cBhvr>
                                      <p:to>
                                        <p:strVal val="visible"/>
                                      </p:to>
                                    </p:set>
                                    <p:anim calcmode="lin" valueType="num">
                                      <p:cBhvr additive="base">
                                        <p:cTn id="31" dur="500" fill="hold"/>
                                        <p:tgtEl>
                                          <p:spTgt spid="77824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7824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78243">
                                            <p:txEl>
                                              <p:pRg st="6" end="6"/>
                                            </p:txEl>
                                          </p:spTgt>
                                        </p:tgtEl>
                                        <p:attrNameLst>
                                          <p:attrName>style.visibility</p:attrName>
                                        </p:attrNameLst>
                                      </p:cBhvr>
                                      <p:to>
                                        <p:strVal val="visible"/>
                                      </p:to>
                                    </p:set>
                                    <p:anim calcmode="lin" valueType="num">
                                      <p:cBhvr additive="base">
                                        <p:cTn id="37" dur="500" fill="hold"/>
                                        <p:tgtEl>
                                          <p:spTgt spid="77824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78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78243">
                                            <p:txEl>
                                              <p:pRg st="8" end="8"/>
                                            </p:txEl>
                                          </p:spTgt>
                                        </p:tgtEl>
                                        <p:attrNameLst>
                                          <p:attrName>style.visibility</p:attrName>
                                        </p:attrNameLst>
                                      </p:cBhvr>
                                      <p:to>
                                        <p:strVal val="visible"/>
                                      </p:to>
                                    </p:set>
                                    <p:anim calcmode="lin" valueType="num">
                                      <p:cBhvr additive="base">
                                        <p:cTn id="43" dur="500" fill="hold"/>
                                        <p:tgtEl>
                                          <p:spTgt spid="778243">
                                            <p:txEl>
                                              <p:pRg st="8" end="8"/>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7824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43" grpId="0" build="p" bldLvl="2"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600200" y="304800"/>
            <a:ext cx="6858000" cy="1371600"/>
          </a:xfrm>
        </p:spPr>
        <p:txBody>
          <a:bodyPr/>
          <a:lstStyle/>
          <a:p>
            <a:pPr eaLnBrk="1" hangingPunct="1"/>
            <a:r>
              <a:rPr lang="en-US" altLang="zh-TW" smtClean="0">
                <a:ea typeface="新細明體" charset="-120"/>
              </a:rPr>
              <a:t>The IF Function to Calculate House Feasibility</a:t>
            </a:r>
          </a:p>
        </p:txBody>
      </p:sp>
      <p:pic>
        <p:nvPicPr>
          <p:cNvPr id="25603" name="Picture 4"/>
          <p:cNvPicPr>
            <a:picLocks noGrp="1" noChangeAspect="1" noChangeArrowheads="1"/>
          </p:cNvPicPr>
          <p:nvPr>
            <p:ph type="body" idx="1"/>
          </p:nvPr>
        </p:nvPicPr>
        <p:blipFill>
          <a:blip r:embed="rId3" cstate="print"/>
          <a:srcRect/>
          <a:stretch>
            <a:fillRect/>
          </a:stretch>
        </p:blipFill>
        <p:spPr>
          <a:xfrm>
            <a:off x="457200" y="1927225"/>
            <a:ext cx="8305800" cy="4397375"/>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600200" y="304800"/>
            <a:ext cx="6858000" cy="1371600"/>
          </a:xfrm>
        </p:spPr>
        <p:txBody>
          <a:bodyPr/>
          <a:lstStyle/>
          <a:p>
            <a:pPr eaLnBrk="1" hangingPunct="1"/>
            <a:r>
              <a:rPr lang="zh-TW" altLang="en-US" dirty="0" smtClean="0">
                <a:ea typeface="新細明體" charset="-120"/>
              </a:rPr>
              <a:t>作業中的注意事項</a:t>
            </a:r>
            <a:endParaRPr lang="en-US" altLang="zh-TW" dirty="0" smtClean="0">
              <a:ea typeface="新細明體" charset="-120"/>
            </a:endParaRPr>
          </a:p>
        </p:txBody>
      </p:sp>
      <p:sp>
        <p:nvSpPr>
          <p:cNvPr id="782339" name="Rectangle 3"/>
          <p:cNvSpPr>
            <a:spLocks noGrp="1" noChangeArrowheads="1"/>
          </p:cNvSpPr>
          <p:nvPr>
            <p:ph type="body" idx="1"/>
          </p:nvPr>
        </p:nvSpPr>
        <p:spPr>
          <a:xfrm>
            <a:off x="533400" y="1905000"/>
            <a:ext cx="8305800" cy="4648200"/>
          </a:xfrm>
        </p:spPr>
        <p:txBody>
          <a:bodyPr/>
          <a:lstStyle/>
          <a:p>
            <a:pPr eaLnBrk="1" hangingPunct="1">
              <a:lnSpc>
                <a:spcPct val="90000"/>
              </a:lnSpc>
            </a:pPr>
            <a:r>
              <a:rPr lang="zh-TW" altLang="en-US" dirty="0" smtClean="0">
                <a:ea typeface="新細明體" charset="-120"/>
              </a:rPr>
              <a:t>有些數值，必須以</a:t>
            </a:r>
            <a:r>
              <a:rPr lang="en-US" altLang="zh-TW" dirty="0" smtClean="0">
                <a:ea typeface="新細明體" charset="-120"/>
              </a:rPr>
              <a:t>”</a:t>
            </a:r>
            <a:r>
              <a:rPr lang="zh-TW" altLang="en-US" dirty="0" smtClean="0">
                <a:ea typeface="新細明體" charset="-120"/>
              </a:rPr>
              <a:t>正值</a:t>
            </a:r>
            <a:r>
              <a:rPr lang="en-US" altLang="zh-TW" dirty="0" smtClean="0">
                <a:ea typeface="新細明體" charset="-120"/>
              </a:rPr>
              <a:t>”</a:t>
            </a:r>
            <a:r>
              <a:rPr lang="zh-TW" altLang="en-US" dirty="0" smtClean="0">
                <a:ea typeface="新細明體" charset="-120"/>
              </a:rPr>
              <a:t>表示</a:t>
            </a:r>
            <a:endParaRPr lang="en-US" altLang="zh-TW" dirty="0" smtClean="0">
              <a:ea typeface="新細明體" charset="-120"/>
            </a:endParaRPr>
          </a:p>
          <a:p>
            <a:pPr eaLnBrk="1" hangingPunct="1">
              <a:lnSpc>
                <a:spcPct val="90000"/>
              </a:lnSpc>
            </a:pPr>
            <a:r>
              <a:rPr lang="en-US" altLang="zh-TW" dirty="0" smtClean="0">
                <a:ea typeface="新細明體" charset="-120"/>
              </a:rPr>
              <a:t>= </a:t>
            </a:r>
            <a:r>
              <a:rPr lang="en-US" altLang="zh-TW" b="1" dirty="0" smtClean="0">
                <a:solidFill>
                  <a:srgbClr val="FF0000"/>
                </a:solidFill>
                <a:ea typeface="新細明體" charset="-120"/>
              </a:rPr>
              <a:t>-</a:t>
            </a:r>
            <a:r>
              <a:rPr lang="en-US" altLang="zh-TW" b="1" dirty="0" smtClean="0">
                <a:solidFill>
                  <a:schemeClr val="tx2"/>
                </a:solidFill>
                <a:ea typeface="新細明體" charset="-120"/>
              </a:rPr>
              <a:t> </a:t>
            </a:r>
            <a:r>
              <a:rPr lang="en-US" altLang="zh-TW" dirty="0" smtClean="0">
                <a:ea typeface="新細明體" charset="-120"/>
              </a:rPr>
              <a:t>PMT(E5, E7, E14) </a:t>
            </a:r>
            <a:r>
              <a:rPr lang="zh-TW" altLang="en-US" dirty="0" smtClean="0">
                <a:solidFill>
                  <a:srgbClr val="FF0000"/>
                </a:solidFill>
                <a:ea typeface="新細明體" charset="-120"/>
              </a:rPr>
              <a:t>將變為正值</a:t>
            </a:r>
            <a:endParaRPr lang="en-US" altLang="zh-TW" dirty="0" smtClean="0">
              <a:solidFill>
                <a:srgbClr val="FF0000"/>
              </a:solidFill>
              <a:ea typeface="新細明體" charset="-120"/>
            </a:endParaRPr>
          </a:p>
          <a:p>
            <a:pPr eaLnBrk="1" hangingPunct="1">
              <a:lnSpc>
                <a:spcPct val="90000"/>
              </a:lnSpc>
            </a:pPr>
            <a:endParaRPr lang="en-US" altLang="zh-TW" dirty="0" smtClean="0">
              <a:solidFill>
                <a:srgbClr val="FF0000"/>
              </a:solidFill>
              <a:ea typeface="新細明體" charset="-120"/>
            </a:endParaRPr>
          </a:p>
          <a:p>
            <a:pPr eaLnBrk="1" hangingPunct="1">
              <a:lnSpc>
                <a:spcPct val="90000"/>
              </a:lnSpc>
            </a:pPr>
            <a:r>
              <a:rPr lang="zh-TW" altLang="en-US" dirty="0" smtClean="0">
                <a:ea typeface="新細明體" charset="-120"/>
              </a:rPr>
              <a:t>工作表中，</a:t>
            </a:r>
            <a:endParaRPr lang="en-US" altLang="zh-TW" dirty="0" smtClean="0">
              <a:ea typeface="新細明體" charset="-120"/>
            </a:endParaRPr>
          </a:p>
          <a:p>
            <a:pPr lvl="1" eaLnBrk="1" hangingPunct="1">
              <a:lnSpc>
                <a:spcPct val="90000"/>
              </a:lnSpc>
            </a:pPr>
            <a:r>
              <a:rPr lang="zh-TW" altLang="en-US" dirty="0" smtClean="0">
                <a:ea typeface="新細明體" charset="-120"/>
              </a:rPr>
              <a:t>上面可承擔房價，是為出借人</a:t>
            </a:r>
            <a:r>
              <a:rPr lang="en-US" altLang="zh-TW" dirty="0" smtClean="0">
                <a:ea typeface="新細明體" charset="-120"/>
              </a:rPr>
              <a:t>(</a:t>
            </a:r>
            <a:r>
              <a:rPr lang="zh-TW" altLang="en-US" dirty="0" smtClean="0">
                <a:ea typeface="新細明體" charset="-120"/>
              </a:rPr>
              <a:t>銀行</a:t>
            </a:r>
            <a:r>
              <a:rPr lang="en-US" altLang="zh-TW" dirty="0" smtClean="0">
                <a:ea typeface="新細明體" charset="-120"/>
              </a:rPr>
              <a:t>)</a:t>
            </a:r>
            <a:r>
              <a:rPr lang="zh-TW" altLang="en-US" dirty="0" smtClean="0">
                <a:ea typeface="新細明體" charset="-120"/>
              </a:rPr>
              <a:t>而估計的</a:t>
            </a:r>
            <a:endParaRPr lang="en-US" altLang="zh-TW" dirty="0" smtClean="0">
              <a:ea typeface="新細明體" charset="-120"/>
            </a:endParaRPr>
          </a:p>
          <a:p>
            <a:pPr lvl="1" eaLnBrk="1" hangingPunct="1">
              <a:lnSpc>
                <a:spcPct val="90000"/>
              </a:lnSpc>
            </a:pPr>
            <a:r>
              <a:rPr lang="zh-TW" altLang="en-US" dirty="0" smtClean="0">
                <a:ea typeface="新細明體" charset="-120"/>
              </a:rPr>
              <a:t>下面可承擔房價選擇，是實際房價可行性評估</a:t>
            </a:r>
            <a:endParaRPr lang="en-US" altLang="zh-TW" dirty="0" smtClean="0">
              <a:ea typeface="新細明體" charset="-120"/>
            </a:endParaRPr>
          </a:p>
          <a:p>
            <a:pPr lvl="1" eaLnBrk="1" hangingPunct="1">
              <a:lnSpc>
                <a:spcPct val="90000"/>
              </a:lnSpc>
            </a:pPr>
            <a:endParaRPr lang="en-US" altLang="zh-TW" dirty="0" smtClean="0">
              <a:ea typeface="新細明體" charset="-120"/>
            </a:endParaRPr>
          </a:p>
          <a:p>
            <a:pPr eaLnBrk="1" hangingPunct="1">
              <a:lnSpc>
                <a:spcPct val="90000"/>
              </a:lnSpc>
            </a:pPr>
            <a:r>
              <a:rPr lang="zh-TW" altLang="en-US" dirty="0" smtClean="0">
                <a:ea typeface="新細明體" charset="-120"/>
              </a:rPr>
              <a:t>先完成整張工作表的輸入，再做</a:t>
            </a:r>
            <a:r>
              <a:rPr lang="en-US" altLang="zh-TW" dirty="0" smtClean="0">
                <a:ea typeface="新細明體" charset="-120"/>
              </a:rPr>
              <a:t>”</a:t>
            </a:r>
            <a:r>
              <a:rPr lang="zh-TW" altLang="en-US" dirty="0" smtClean="0">
                <a:ea typeface="新細明體" charset="-120"/>
              </a:rPr>
              <a:t>分析藍本管理員</a:t>
            </a:r>
            <a:r>
              <a:rPr lang="en-US" altLang="zh-TW" dirty="0" smtClean="0">
                <a:ea typeface="新細明體" charset="-120"/>
              </a:rPr>
              <a:t> scenario manager”</a:t>
            </a:r>
            <a:r>
              <a:rPr lang="zh-TW" altLang="en-US" dirty="0" smtClean="0">
                <a:ea typeface="新細明體" charset="-120"/>
              </a:rPr>
              <a:t>的報表印出</a:t>
            </a:r>
            <a:endParaRPr lang="en-US" altLang="zh-TW"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82339">
                                            <p:txEl>
                                              <p:pRg st="0" end="0"/>
                                            </p:txEl>
                                          </p:spTgt>
                                        </p:tgtEl>
                                        <p:attrNameLst>
                                          <p:attrName>style.visibility</p:attrName>
                                        </p:attrNameLst>
                                      </p:cBhvr>
                                      <p:to>
                                        <p:strVal val="visible"/>
                                      </p:to>
                                    </p:set>
                                    <p:anim calcmode="lin" valueType="num">
                                      <p:cBhvr additive="base">
                                        <p:cTn id="7" dur="500" fill="hold"/>
                                        <p:tgtEl>
                                          <p:spTgt spid="78233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823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82339">
                                            <p:txEl>
                                              <p:pRg st="1" end="1"/>
                                            </p:txEl>
                                          </p:spTgt>
                                        </p:tgtEl>
                                        <p:attrNameLst>
                                          <p:attrName>style.visibility</p:attrName>
                                        </p:attrNameLst>
                                      </p:cBhvr>
                                      <p:to>
                                        <p:strVal val="visible"/>
                                      </p:to>
                                    </p:set>
                                    <p:anim calcmode="lin" valueType="num">
                                      <p:cBhvr additive="base">
                                        <p:cTn id="13" dur="500" fill="hold"/>
                                        <p:tgtEl>
                                          <p:spTgt spid="78233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823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82339">
                                            <p:txEl>
                                              <p:pRg st="3" end="3"/>
                                            </p:txEl>
                                          </p:spTgt>
                                        </p:tgtEl>
                                        <p:attrNameLst>
                                          <p:attrName>style.visibility</p:attrName>
                                        </p:attrNameLst>
                                      </p:cBhvr>
                                      <p:to>
                                        <p:strVal val="visible"/>
                                      </p:to>
                                    </p:set>
                                    <p:anim calcmode="lin" valueType="num">
                                      <p:cBhvr additive="base">
                                        <p:cTn id="19" dur="500" fill="hold"/>
                                        <p:tgtEl>
                                          <p:spTgt spid="782339">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823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82339">
                                            <p:txEl>
                                              <p:pRg st="4" end="4"/>
                                            </p:txEl>
                                          </p:spTgt>
                                        </p:tgtEl>
                                        <p:attrNameLst>
                                          <p:attrName>style.visibility</p:attrName>
                                        </p:attrNameLst>
                                      </p:cBhvr>
                                      <p:to>
                                        <p:strVal val="visible"/>
                                      </p:to>
                                    </p:set>
                                    <p:anim calcmode="lin" valueType="num">
                                      <p:cBhvr additive="base">
                                        <p:cTn id="25" dur="500" fill="hold"/>
                                        <p:tgtEl>
                                          <p:spTgt spid="782339">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8233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82339">
                                            <p:txEl>
                                              <p:pRg st="5" end="5"/>
                                            </p:txEl>
                                          </p:spTgt>
                                        </p:tgtEl>
                                        <p:attrNameLst>
                                          <p:attrName>style.visibility</p:attrName>
                                        </p:attrNameLst>
                                      </p:cBhvr>
                                      <p:to>
                                        <p:strVal val="visible"/>
                                      </p:to>
                                    </p:set>
                                    <p:anim calcmode="lin" valueType="num">
                                      <p:cBhvr additive="base">
                                        <p:cTn id="31" dur="500" fill="hold"/>
                                        <p:tgtEl>
                                          <p:spTgt spid="782339">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8233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82339">
                                            <p:txEl>
                                              <p:pRg st="7" end="7"/>
                                            </p:txEl>
                                          </p:spTgt>
                                        </p:tgtEl>
                                        <p:attrNameLst>
                                          <p:attrName>style.visibility</p:attrName>
                                        </p:attrNameLst>
                                      </p:cBhvr>
                                      <p:to>
                                        <p:strVal val="visible"/>
                                      </p:to>
                                    </p:set>
                                    <p:anim calcmode="lin" valueType="num">
                                      <p:cBhvr additive="base">
                                        <p:cTn id="37" dur="500" fill="hold"/>
                                        <p:tgtEl>
                                          <p:spTgt spid="782339">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8233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2339" grpId="0" build="p" bldLvl="2"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600200" y="304800"/>
            <a:ext cx="6858000" cy="1371600"/>
          </a:xfrm>
        </p:spPr>
        <p:txBody>
          <a:bodyPr/>
          <a:lstStyle/>
          <a:p>
            <a:pPr eaLnBrk="1" hangingPunct="1"/>
            <a:r>
              <a:rPr lang="zh-TW" altLang="en-US" dirty="0" smtClean="0">
                <a:ea typeface="新細明體" charset="-120"/>
              </a:rPr>
              <a:t>分析藍本管理員中的注意事項</a:t>
            </a:r>
            <a:endParaRPr lang="en-US" altLang="zh-TW" dirty="0" smtClean="0">
              <a:ea typeface="新細明體" charset="-120"/>
            </a:endParaRPr>
          </a:p>
        </p:txBody>
      </p:sp>
      <p:sp>
        <p:nvSpPr>
          <p:cNvPr id="783363" name="Rectangle 3"/>
          <p:cNvSpPr>
            <a:spLocks noGrp="1" noChangeArrowheads="1"/>
          </p:cNvSpPr>
          <p:nvPr>
            <p:ph type="body" idx="1"/>
          </p:nvPr>
        </p:nvSpPr>
        <p:spPr>
          <a:xfrm>
            <a:off x="533400" y="1905000"/>
            <a:ext cx="8305800" cy="4648200"/>
          </a:xfrm>
        </p:spPr>
        <p:txBody>
          <a:bodyPr/>
          <a:lstStyle/>
          <a:p>
            <a:pPr eaLnBrk="1" hangingPunct="1"/>
            <a:r>
              <a:rPr lang="zh-TW" altLang="en-US" dirty="0" smtClean="0">
                <a:ea typeface="新細明體" charset="-120"/>
              </a:rPr>
              <a:t>請自行決定</a:t>
            </a:r>
            <a:r>
              <a:rPr lang="en-US" altLang="zh-TW" dirty="0" smtClean="0">
                <a:ea typeface="新細明體" charset="-120"/>
              </a:rPr>
              <a:t>”</a:t>
            </a:r>
            <a:r>
              <a:rPr lang="zh-TW" altLang="en-US" dirty="0" smtClean="0">
                <a:ea typeface="新細明體" charset="-120"/>
              </a:rPr>
              <a:t>變數儲存格</a:t>
            </a:r>
            <a:r>
              <a:rPr lang="en-US" altLang="zh-TW" dirty="0" smtClean="0">
                <a:ea typeface="新細明體" charset="-120"/>
              </a:rPr>
              <a:t>”</a:t>
            </a:r>
            <a:r>
              <a:rPr lang="zh-TW" altLang="en-US" dirty="0" smtClean="0">
                <a:ea typeface="新細明體" charset="-120"/>
              </a:rPr>
              <a:t>的輸入資料</a:t>
            </a:r>
            <a:endParaRPr lang="en-US" altLang="zh-TW" dirty="0" smtClean="0">
              <a:ea typeface="新細明體" charset="-120"/>
            </a:endParaRPr>
          </a:p>
          <a:p>
            <a:pPr eaLnBrk="1" hangingPunct="1"/>
            <a:endParaRPr lang="en-US" altLang="zh-TW" dirty="0" smtClean="0">
              <a:ea typeface="新細明體" charset="-120"/>
            </a:endParaRPr>
          </a:p>
          <a:p>
            <a:pPr eaLnBrk="1" hangingPunct="1"/>
            <a:r>
              <a:rPr lang="zh-TW" altLang="en-US" dirty="0" smtClean="0">
                <a:ea typeface="新細明體" charset="-120"/>
              </a:rPr>
              <a:t>必須印出報表</a:t>
            </a:r>
            <a:r>
              <a:rPr lang="en-US" altLang="zh-TW" dirty="0" smtClean="0">
                <a:ea typeface="新細明體" charset="-120"/>
              </a:rPr>
              <a:t>scenario summary</a:t>
            </a:r>
          </a:p>
          <a:p>
            <a:pPr eaLnBrk="1" hangingPunct="1"/>
            <a:endParaRPr lang="en-US" altLang="zh-TW" dirty="0" smtClean="0">
              <a:ea typeface="新細明體" charset="-120"/>
            </a:endParaRPr>
          </a:p>
          <a:p>
            <a:pPr eaLnBrk="1" hangingPunct="1"/>
            <a:r>
              <a:rPr lang="zh-TW" altLang="en-US" dirty="0" smtClean="0">
                <a:ea typeface="新細明體" charset="-120"/>
              </a:rPr>
              <a:t>確定了解工作表中所有變數間的關係</a:t>
            </a:r>
            <a:endParaRPr lang="en-US" altLang="zh-TW" dirty="0" smtClean="0">
              <a:ea typeface="新細明體" charset="-120"/>
            </a:endParaRPr>
          </a:p>
          <a:p>
            <a:pPr eaLnBrk="1" hangingPunct="1">
              <a:buNone/>
            </a:pPr>
            <a:r>
              <a:rPr lang="en-US" altLang="zh-TW" dirty="0" smtClean="0">
                <a:ea typeface="新細明體" charset="-120"/>
              </a:rPr>
              <a:t>	</a:t>
            </a:r>
            <a:r>
              <a:rPr lang="zh-TW" altLang="en-US" dirty="0" smtClean="0">
                <a:ea typeface="新細明體" charset="-120"/>
              </a:rPr>
              <a:t>如</a:t>
            </a:r>
            <a:r>
              <a:rPr lang="en-US" altLang="zh-TW" dirty="0" smtClean="0">
                <a:ea typeface="新細明體" charset="-120"/>
              </a:rPr>
              <a:t> (</a:t>
            </a:r>
            <a:r>
              <a:rPr lang="zh-TW" altLang="en-US" dirty="0" smtClean="0">
                <a:ea typeface="新細明體" charset="-120"/>
              </a:rPr>
              <a:t>利率，房貸付款金額，貸款成數，保險費，頭期款</a:t>
            </a:r>
            <a:r>
              <a:rPr lang="en-US" altLang="zh-TW" dirty="0" smtClean="0">
                <a:ea typeface="新細明體" charset="-120"/>
              </a:rPr>
              <a:t>%</a:t>
            </a:r>
            <a:r>
              <a:rPr lang="zh-TW" altLang="en-US" dirty="0" smtClean="0">
                <a:ea typeface="新細明體" charset="-120"/>
              </a:rPr>
              <a:t>，負債金額，最大房貸承擔能力，最多可買房價，等</a:t>
            </a:r>
            <a:r>
              <a:rPr lang="en-US" altLang="zh-TW" dirty="0" smtClean="0">
                <a:ea typeface="新細明體" charset="-12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83363">
                                            <p:txEl>
                                              <p:pRg st="0" end="0"/>
                                            </p:txEl>
                                          </p:spTgt>
                                        </p:tgtEl>
                                        <p:attrNameLst>
                                          <p:attrName>style.visibility</p:attrName>
                                        </p:attrNameLst>
                                      </p:cBhvr>
                                      <p:to>
                                        <p:strVal val="visible"/>
                                      </p:to>
                                    </p:set>
                                    <p:anim calcmode="lin" valueType="num">
                                      <p:cBhvr additive="base">
                                        <p:cTn id="7" dur="500" fill="hold"/>
                                        <p:tgtEl>
                                          <p:spTgt spid="78336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833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83363">
                                            <p:txEl>
                                              <p:pRg st="2" end="2"/>
                                            </p:txEl>
                                          </p:spTgt>
                                        </p:tgtEl>
                                        <p:attrNameLst>
                                          <p:attrName>style.visibility</p:attrName>
                                        </p:attrNameLst>
                                      </p:cBhvr>
                                      <p:to>
                                        <p:strVal val="visible"/>
                                      </p:to>
                                    </p:set>
                                    <p:anim calcmode="lin" valueType="num">
                                      <p:cBhvr additive="base">
                                        <p:cTn id="13" dur="500" fill="hold"/>
                                        <p:tgtEl>
                                          <p:spTgt spid="78336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833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83363">
                                            <p:txEl>
                                              <p:pRg st="4" end="4"/>
                                            </p:txEl>
                                          </p:spTgt>
                                        </p:tgtEl>
                                        <p:attrNameLst>
                                          <p:attrName>style.visibility</p:attrName>
                                        </p:attrNameLst>
                                      </p:cBhvr>
                                      <p:to>
                                        <p:strVal val="visible"/>
                                      </p:to>
                                    </p:set>
                                    <p:anim calcmode="lin" valueType="num">
                                      <p:cBhvr additive="base">
                                        <p:cTn id="19" dur="500" fill="hold"/>
                                        <p:tgtEl>
                                          <p:spTgt spid="783363">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833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83363">
                                            <p:txEl>
                                              <p:pRg st="5" end="5"/>
                                            </p:txEl>
                                          </p:spTgt>
                                        </p:tgtEl>
                                        <p:attrNameLst>
                                          <p:attrName>style.visibility</p:attrName>
                                        </p:attrNameLst>
                                      </p:cBhvr>
                                      <p:to>
                                        <p:strVal val="visible"/>
                                      </p:to>
                                    </p:set>
                                    <p:anim calcmode="lin" valueType="num">
                                      <p:cBhvr additive="base">
                                        <p:cTn id="25" dur="500" fill="hold"/>
                                        <p:tgtEl>
                                          <p:spTgt spid="783363">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8336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3363" grpId="0" build="p" bldLvl="2"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zh-TW" altLang="en-US" dirty="0" smtClean="0">
                <a:ea typeface="新細明體" charset="-120"/>
              </a:rPr>
              <a:t>記住事項</a:t>
            </a:r>
            <a:endParaRPr lang="en-US" altLang="zh-TW" dirty="0" smtClean="0">
              <a:ea typeface="新細明體" charset="-120"/>
            </a:endParaRPr>
          </a:p>
        </p:txBody>
      </p:sp>
      <p:sp>
        <p:nvSpPr>
          <p:cNvPr id="814083" name="Rectangle 3"/>
          <p:cNvSpPr>
            <a:spLocks noGrp="1" noChangeArrowheads="1"/>
          </p:cNvSpPr>
          <p:nvPr>
            <p:ph type="body" idx="1"/>
          </p:nvPr>
        </p:nvSpPr>
        <p:spPr/>
        <p:txBody>
          <a:bodyPr/>
          <a:lstStyle/>
          <a:p>
            <a:pPr eaLnBrk="1" hangingPunct="1"/>
            <a:r>
              <a:rPr lang="zh-TW" altLang="en-US" sz="2800" dirty="0" smtClean="0">
                <a:ea typeface="新細明體" charset="-120"/>
              </a:rPr>
              <a:t>使用參照儲存格地址</a:t>
            </a:r>
            <a:r>
              <a:rPr lang="en-US" altLang="zh-TW" sz="2800" dirty="0" smtClean="0">
                <a:ea typeface="新細明體" charset="-120"/>
              </a:rPr>
              <a:t>Always reference</a:t>
            </a:r>
          </a:p>
          <a:p>
            <a:pPr eaLnBrk="1" hangingPunct="1"/>
            <a:endParaRPr lang="en-US" altLang="zh-TW" sz="2800" dirty="0" smtClean="0">
              <a:ea typeface="新細明體" charset="-120"/>
            </a:endParaRPr>
          </a:p>
          <a:p>
            <a:pPr eaLnBrk="1" hangingPunct="1"/>
            <a:r>
              <a:rPr lang="zh-TW" altLang="en-US" sz="2800" dirty="0" smtClean="0">
                <a:ea typeface="新細明體" charset="-120"/>
              </a:rPr>
              <a:t>了解如何使用</a:t>
            </a:r>
            <a:r>
              <a:rPr lang="en-US" altLang="zh-TW" sz="2800" dirty="0" smtClean="0">
                <a:ea typeface="新細明體" charset="-120"/>
              </a:rPr>
              <a:t>IF </a:t>
            </a:r>
            <a:r>
              <a:rPr lang="zh-TW" altLang="en-US" sz="2800" dirty="0" smtClean="0">
                <a:ea typeface="新細明體" charset="-120"/>
              </a:rPr>
              <a:t>函數功能</a:t>
            </a:r>
            <a:r>
              <a:rPr lang="en-US" altLang="zh-TW" sz="2800" dirty="0" smtClean="0">
                <a:ea typeface="新細明體" charset="-120"/>
              </a:rPr>
              <a:t>Understand logical statement in </a:t>
            </a:r>
            <a:r>
              <a:rPr lang="en-US" altLang="zh-TW" sz="2800" b="1" dirty="0" smtClean="0">
                <a:ea typeface="新細明體" charset="-120"/>
              </a:rPr>
              <a:t>if</a:t>
            </a:r>
            <a:r>
              <a:rPr lang="en-US" altLang="zh-TW" sz="2800" dirty="0" smtClean="0">
                <a:ea typeface="新細明體" charset="-120"/>
              </a:rPr>
              <a:t> functions</a:t>
            </a:r>
          </a:p>
          <a:p>
            <a:pPr lvl="1" eaLnBrk="1" hangingPunct="1"/>
            <a:r>
              <a:rPr lang="zh-TW" altLang="en-US" sz="2400" dirty="0" smtClean="0">
                <a:ea typeface="新細明體" charset="-120"/>
              </a:rPr>
              <a:t>例如</a:t>
            </a:r>
            <a:r>
              <a:rPr lang="en-US" altLang="zh-TW" sz="2400" dirty="0" smtClean="0">
                <a:ea typeface="新細明體" charset="-120"/>
              </a:rPr>
              <a:t> (</a:t>
            </a:r>
            <a:r>
              <a:rPr lang="zh-TW" altLang="en-US" sz="2400" dirty="0" smtClean="0">
                <a:ea typeface="新細明體" charset="-120"/>
              </a:rPr>
              <a:t>頭期款</a:t>
            </a:r>
            <a:r>
              <a:rPr lang="en-US" altLang="zh-TW" sz="2400" dirty="0" smtClean="0">
                <a:ea typeface="新細明體" charset="-120"/>
              </a:rPr>
              <a:t>%&lt;20%)  </a:t>
            </a:r>
            <a:r>
              <a:rPr lang="zh-TW" altLang="en-US" sz="2400" dirty="0" smtClean="0">
                <a:ea typeface="新細明體" charset="-120"/>
              </a:rPr>
              <a:t>如為真，則如何</a:t>
            </a:r>
            <a:r>
              <a:rPr lang="en-US" altLang="zh-TW" sz="2400" dirty="0" smtClean="0">
                <a:ea typeface="新細明體" charset="-120"/>
              </a:rPr>
              <a:t>?</a:t>
            </a:r>
          </a:p>
          <a:p>
            <a:pPr lvl="1" eaLnBrk="1" hangingPunct="1"/>
            <a:r>
              <a:rPr lang="zh-TW" altLang="en-US" sz="2400" dirty="0" smtClean="0">
                <a:ea typeface="新細明體" charset="-120"/>
              </a:rPr>
              <a:t>請用作業中所指示的方法，來用保險因子乘數</a:t>
            </a:r>
            <a:endParaRPr lang="en-US" altLang="zh-TW" sz="2400" dirty="0" smtClean="0">
              <a:ea typeface="新細明體" charset="-120"/>
            </a:endParaRPr>
          </a:p>
          <a:p>
            <a:pPr lvl="1" eaLnBrk="1" hangingPunct="1"/>
            <a:endParaRPr lang="en-US" altLang="zh-TW" sz="2400" dirty="0" smtClean="0">
              <a:ea typeface="新細明體" charset="-120"/>
            </a:endParaRPr>
          </a:p>
          <a:p>
            <a:pPr eaLnBrk="1" hangingPunct="1"/>
            <a:r>
              <a:rPr lang="zh-TW" altLang="en-US" sz="2800" dirty="0" smtClean="0">
                <a:ea typeface="新細明體" charset="-120"/>
              </a:rPr>
              <a:t>利用印出</a:t>
            </a:r>
            <a:r>
              <a:rPr lang="en-US" altLang="zh-TW" sz="2800" dirty="0" smtClean="0">
                <a:ea typeface="新細明體" charset="-120"/>
              </a:rPr>
              <a:t>scenario summary</a:t>
            </a:r>
            <a:r>
              <a:rPr lang="zh-TW" altLang="en-US" sz="2800" dirty="0" smtClean="0">
                <a:ea typeface="新細明體" charset="-120"/>
              </a:rPr>
              <a:t>報表，檢查錯誤</a:t>
            </a:r>
            <a:endParaRPr lang="en-US" altLang="zh-TW" sz="2800"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40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40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1408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1408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40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408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600200" y="228600"/>
            <a:ext cx="6477000" cy="1447800"/>
          </a:xfrm>
        </p:spPr>
        <p:txBody>
          <a:bodyPr/>
          <a:lstStyle/>
          <a:p>
            <a:pPr eaLnBrk="1" hangingPunct="1"/>
            <a:r>
              <a:rPr lang="zh-TW" altLang="en-US" dirty="0" smtClean="0">
                <a:ea typeface="新細明體" charset="-120"/>
              </a:rPr>
              <a:t>一般房貸資訊</a:t>
            </a:r>
            <a:r>
              <a:rPr lang="en-US" altLang="zh-TW" dirty="0" smtClean="0">
                <a:ea typeface="新細明體" charset="-120"/>
              </a:rPr>
              <a:t>:</a:t>
            </a:r>
            <a:br>
              <a:rPr lang="en-US" altLang="zh-TW" dirty="0" smtClean="0">
                <a:ea typeface="新細明體" charset="-120"/>
              </a:rPr>
            </a:br>
            <a:r>
              <a:rPr lang="zh-TW" altLang="en-US" dirty="0" smtClean="0">
                <a:ea typeface="新細明體" charset="-120"/>
              </a:rPr>
              <a:t>固定利率</a:t>
            </a:r>
            <a:endParaRPr lang="en-US" altLang="zh-TW" dirty="0" smtClean="0">
              <a:ea typeface="新細明體" charset="-120"/>
            </a:endParaRPr>
          </a:p>
        </p:txBody>
      </p:sp>
      <p:sp>
        <p:nvSpPr>
          <p:cNvPr id="816131" name="Rectangle 3"/>
          <p:cNvSpPr>
            <a:spLocks noGrp="1" noChangeArrowheads="1"/>
          </p:cNvSpPr>
          <p:nvPr>
            <p:ph type="body" idx="1"/>
          </p:nvPr>
        </p:nvSpPr>
        <p:spPr>
          <a:xfrm>
            <a:off x="838200" y="2133600"/>
            <a:ext cx="7772400" cy="2438400"/>
          </a:xfrm>
        </p:spPr>
        <p:txBody>
          <a:bodyPr/>
          <a:lstStyle/>
          <a:p>
            <a:pPr eaLnBrk="1" hangingPunct="1"/>
            <a:r>
              <a:rPr lang="zh-TW" altLang="en-US" sz="3600" dirty="0" smtClean="0">
                <a:ea typeface="新細明體" charset="-120"/>
              </a:rPr>
              <a:t>每月房貸付款金額相同</a:t>
            </a:r>
            <a:endParaRPr lang="en-US" altLang="zh-TW" sz="3600" dirty="0" smtClean="0">
              <a:ea typeface="新細明體" charset="-120"/>
            </a:endParaRPr>
          </a:p>
          <a:p>
            <a:pPr eaLnBrk="1" hangingPunct="1"/>
            <a:r>
              <a:rPr lang="zh-TW" altLang="en-US" sz="3600" dirty="0" smtClean="0">
                <a:ea typeface="新細明體" charset="-120"/>
              </a:rPr>
              <a:t>借款時，利率便固定住，一直到還款完畢</a:t>
            </a:r>
            <a:endParaRPr lang="en-US" altLang="zh-TW" sz="3600"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16131">
                                            <p:txEl>
                                              <p:pRg st="0" end="0"/>
                                            </p:txEl>
                                          </p:spTgt>
                                        </p:tgtEl>
                                        <p:attrNameLst>
                                          <p:attrName>style.visibility</p:attrName>
                                        </p:attrNameLst>
                                      </p:cBhvr>
                                      <p:to>
                                        <p:strVal val="visible"/>
                                      </p:to>
                                    </p:set>
                                    <p:anim calcmode="lin" valueType="num">
                                      <p:cBhvr additive="base">
                                        <p:cTn id="7" dur="500" fill="hold"/>
                                        <p:tgtEl>
                                          <p:spTgt spid="81613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161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16131">
                                            <p:txEl>
                                              <p:pRg st="1" end="1"/>
                                            </p:txEl>
                                          </p:spTgt>
                                        </p:tgtEl>
                                        <p:attrNameLst>
                                          <p:attrName>style.visibility</p:attrName>
                                        </p:attrNameLst>
                                      </p:cBhvr>
                                      <p:to>
                                        <p:strVal val="visible"/>
                                      </p:to>
                                    </p:set>
                                    <p:anim calcmode="lin" valueType="num">
                                      <p:cBhvr additive="base">
                                        <p:cTn id="13" dur="500" fill="hold"/>
                                        <p:tgtEl>
                                          <p:spTgt spid="81613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1613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613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zh-TW" altLang="en-US" dirty="0" smtClean="0">
                <a:ea typeface="新細明體" charset="-120"/>
              </a:rPr>
              <a:t>變動房貸利率</a:t>
            </a:r>
            <a:r>
              <a:rPr lang="en-US" altLang="zh-TW" dirty="0" smtClean="0">
                <a:ea typeface="新細明體" charset="-120"/>
              </a:rPr>
              <a:t/>
            </a:r>
            <a:br>
              <a:rPr lang="en-US" altLang="zh-TW" dirty="0" smtClean="0">
                <a:ea typeface="新細明體" charset="-120"/>
              </a:rPr>
            </a:br>
            <a:r>
              <a:rPr lang="en-US" altLang="zh-TW" dirty="0" smtClean="0">
                <a:ea typeface="新細明體" charset="-120"/>
              </a:rPr>
              <a:t>Adjustable-Rate Mortgage (ARM)</a:t>
            </a:r>
          </a:p>
        </p:txBody>
      </p:sp>
      <p:sp>
        <p:nvSpPr>
          <p:cNvPr id="818179" name="Rectangle 3"/>
          <p:cNvSpPr>
            <a:spLocks noGrp="1" noChangeArrowheads="1"/>
          </p:cNvSpPr>
          <p:nvPr>
            <p:ph type="body" idx="1"/>
          </p:nvPr>
        </p:nvSpPr>
        <p:spPr/>
        <p:txBody>
          <a:bodyPr/>
          <a:lstStyle/>
          <a:p>
            <a:pPr eaLnBrk="1" hangingPunct="1"/>
            <a:r>
              <a:rPr lang="zh-TW" altLang="en-US" sz="3600" dirty="0" smtClean="0">
                <a:ea typeface="新細明體" charset="-120"/>
              </a:rPr>
              <a:t>房貸利率變動中，以鎖定某一種利率為變動基礎</a:t>
            </a:r>
            <a:endParaRPr lang="en-US" altLang="zh-TW" sz="3600" dirty="0" smtClean="0">
              <a:ea typeface="新細明體" charset="-120"/>
            </a:endParaRPr>
          </a:p>
          <a:p>
            <a:pPr eaLnBrk="1" hangingPunct="1"/>
            <a:r>
              <a:rPr lang="zh-TW" altLang="en-US" sz="3600" dirty="0" smtClean="0">
                <a:ea typeface="新細明體" charset="-120"/>
              </a:rPr>
              <a:t>可能每</a:t>
            </a:r>
            <a:r>
              <a:rPr lang="en-US" altLang="zh-TW" sz="3600" dirty="0" smtClean="0">
                <a:ea typeface="新細明體" charset="-120"/>
              </a:rPr>
              <a:t>1,3, 5 </a:t>
            </a:r>
            <a:r>
              <a:rPr lang="zh-TW" altLang="en-US" sz="3600" dirty="0" smtClean="0">
                <a:ea typeface="新細明體" charset="-120"/>
              </a:rPr>
              <a:t>年，變動一次</a:t>
            </a:r>
            <a:endParaRPr lang="en-US" altLang="zh-TW" sz="3600" dirty="0" smtClean="0">
              <a:ea typeface="新細明體" charset="-120"/>
            </a:endParaRPr>
          </a:p>
          <a:p>
            <a:pPr eaLnBrk="1" hangingPunct="1"/>
            <a:r>
              <a:rPr lang="zh-TW" altLang="en-US" sz="3600" dirty="0" smtClean="0">
                <a:ea typeface="新細明體" charset="-120"/>
              </a:rPr>
              <a:t>可做有天花板式的變動利率</a:t>
            </a:r>
            <a:endParaRPr lang="en-US" altLang="zh-TW" sz="3600" dirty="0" smtClean="0">
              <a:ea typeface="新細明體" charset="-120"/>
            </a:endParaRPr>
          </a:p>
          <a:p>
            <a:pPr eaLnBrk="1" hangingPunct="1"/>
            <a:r>
              <a:rPr lang="zh-TW" altLang="en-US" sz="3600" dirty="0" smtClean="0">
                <a:ea typeface="新細明體" charset="-120"/>
              </a:rPr>
              <a:t>一般開始房貸時，利率較低，最後會較高</a:t>
            </a:r>
            <a:endParaRPr lang="en-US" altLang="zh-TW" sz="3600"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18179">
                                            <p:txEl>
                                              <p:pRg st="0" end="0"/>
                                            </p:txEl>
                                          </p:spTgt>
                                        </p:tgtEl>
                                        <p:attrNameLst>
                                          <p:attrName>style.visibility</p:attrName>
                                        </p:attrNameLst>
                                      </p:cBhvr>
                                      <p:to>
                                        <p:strVal val="visible"/>
                                      </p:to>
                                    </p:set>
                                    <p:anim calcmode="lin" valueType="num">
                                      <p:cBhvr additive="base">
                                        <p:cTn id="7" dur="500" fill="hold"/>
                                        <p:tgtEl>
                                          <p:spTgt spid="8181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181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18179">
                                            <p:txEl>
                                              <p:pRg st="1" end="1"/>
                                            </p:txEl>
                                          </p:spTgt>
                                        </p:tgtEl>
                                        <p:attrNameLst>
                                          <p:attrName>style.visibility</p:attrName>
                                        </p:attrNameLst>
                                      </p:cBhvr>
                                      <p:to>
                                        <p:strVal val="visible"/>
                                      </p:to>
                                    </p:set>
                                    <p:anim calcmode="lin" valueType="num">
                                      <p:cBhvr additive="base">
                                        <p:cTn id="13" dur="500" fill="hold"/>
                                        <p:tgtEl>
                                          <p:spTgt spid="81817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181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18179">
                                            <p:txEl>
                                              <p:pRg st="2" end="2"/>
                                            </p:txEl>
                                          </p:spTgt>
                                        </p:tgtEl>
                                        <p:attrNameLst>
                                          <p:attrName>style.visibility</p:attrName>
                                        </p:attrNameLst>
                                      </p:cBhvr>
                                      <p:to>
                                        <p:strVal val="visible"/>
                                      </p:to>
                                    </p:set>
                                    <p:anim calcmode="lin" valueType="num">
                                      <p:cBhvr additive="base">
                                        <p:cTn id="19" dur="500" fill="hold"/>
                                        <p:tgtEl>
                                          <p:spTgt spid="81817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181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18179">
                                            <p:txEl>
                                              <p:pRg st="3" end="3"/>
                                            </p:txEl>
                                          </p:spTgt>
                                        </p:tgtEl>
                                        <p:attrNameLst>
                                          <p:attrName>style.visibility</p:attrName>
                                        </p:attrNameLst>
                                      </p:cBhvr>
                                      <p:to>
                                        <p:strVal val="visible"/>
                                      </p:to>
                                    </p:set>
                                    <p:anim calcmode="lin" valueType="num">
                                      <p:cBhvr additive="base">
                                        <p:cTn id="25" dur="500" fill="hold"/>
                                        <p:tgtEl>
                                          <p:spTgt spid="81817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181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17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ea typeface="新細明體" charset="-120"/>
              </a:rPr>
              <a:t>變動房貸利率</a:t>
            </a:r>
            <a:r>
              <a:rPr lang="en-US" dirty="0" smtClean="0"/>
              <a:t>: </a:t>
            </a:r>
            <a:r>
              <a:rPr lang="zh-TW" altLang="en-US" dirty="0" smtClean="0"/>
              <a:t>三種天花板利率</a:t>
            </a:r>
            <a:endParaRPr lang="en-US" dirty="0"/>
          </a:p>
        </p:txBody>
      </p:sp>
      <p:sp>
        <p:nvSpPr>
          <p:cNvPr id="3" name="Content Placeholder 2"/>
          <p:cNvSpPr>
            <a:spLocks noGrp="1"/>
          </p:cNvSpPr>
          <p:nvPr>
            <p:ph idx="1"/>
          </p:nvPr>
        </p:nvSpPr>
        <p:spPr/>
        <p:txBody>
          <a:bodyPr/>
          <a:lstStyle/>
          <a:p>
            <a:pPr eaLnBrk="1" hangingPunct="1"/>
            <a:r>
              <a:rPr lang="zh-TW" altLang="en-US" dirty="0" smtClean="0"/>
              <a:t>變動次數</a:t>
            </a:r>
            <a:endParaRPr lang="en-US" altLang="zh-TW" dirty="0" smtClean="0"/>
          </a:p>
          <a:p>
            <a:pPr eaLnBrk="1" hangingPunct="1"/>
            <a:endParaRPr lang="en-US" altLang="zh-TW" dirty="0" smtClean="0"/>
          </a:p>
          <a:p>
            <a:pPr eaLnBrk="1" hangingPunct="1"/>
            <a:r>
              <a:rPr lang="zh-TW" altLang="en-US" dirty="0" smtClean="0"/>
              <a:t>在某一期間內，可變動的利率</a:t>
            </a:r>
            <a:endParaRPr lang="en-US" altLang="zh-TW" dirty="0" smtClean="0"/>
          </a:p>
          <a:p>
            <a:pPr eaLnBrk="1" hangingPunct="1"/>
            <a:endParaRPr lang="en-US" dirty="0" smtClean="0"/>
          </a:p>
          <a:p>
            <a:pPr eaLnBrk="1" hangingPunct="1"/>
            <a:r>
              <a:rPr lang="zh-TW" altLang="en-US" dirty="0" smtClean="0"/>
              <a:t>在整個借款期間內，可變動的利率</a:t>
            </a: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676400" y="228600"/>
            <a:ext cx="5715000" cy="1371600"/>
          </a:xfrm>
        </p:spPr>
        <p:txBody>
          <a:bodyPr/>
          <a:lstStyle/>
          <a:p>
            <a:pPr eaLnBrk="1" hangingPunct="1"/>
            <a:r>
              <a:rPr lang="zh-TW" altLang="en-US" dirty="0" smtClean="0">
                <a:ea typeface="新細明體" charset="-120"/>
              </a:rPr>
              <a:t>不動產抵押</a:t>
            </a:r>
            <a:r>
              <a:rPr lang="en-US" altLang="zh-TW" dirty="0" smtClean="0">
                <a:ea typeface="新細明體" charset="-120"/>
              </a:rPr>
              <a:t>: </a:t>
            </a:r>
            <a:r>
              <a:rPr lang="zh-TW" altLang="en-US" dirty="0" smtClean="0">
                <a:ea typeface="新細明體" charset="-120"/>
              </a:rPr>
              <a:t>房貸</a:t>
            </a:r>
            <a:endParaRPr lang="en-US" altLang="zh-TW" dirty="0" smtClean="0">
              <a:ea typeface="新細明體" charset="-120"/>
            </a:endParaRPr>
          </a:p>
        </p:txBody>
      </p:sp>
      <p:sp>
        <p:nvSpPr>
          <p:cNvPr id="759811" name="Rectangle 3"/>
          <p:cNvSpPr>
            <a:spLocks noGrp="1" noChangeArrowheads="1"/>
          </p:cNvSpPr>
          <p:nvPr>
            <p:ph type="body" idx="1"/>
          </p:nvPr>
        </p:nvSpPr>
        <p:spPr>
          <a:xfrm>
            <a:off x="838200" y="1752600"/>
            <a:ext cx="7924800" cy="4419600"/>
          </a:xfrm>
        </p:spPr>
        <p:txBody>
          <a:bodyPr/>
          <a:lstStyle/>
          <a:p>
            <a:pPr eaLnBrk="1" hangingPunct="1"/>
            <a:r>
              <a:rPr lang="zh-TW" altLang="en-US" dirty="0" smtClean="0">
                <a:ea typeface="新細明體" charset="-120"/>
              </a:rPr>
              <a:t>出借入使用鑑價金額來決定不動產價值</a:t>
            </a:r>
            <a:endParaRPr lang="en-US" altLang="zh-TW" dirty="0" smtClean="0">
              <a:ea typeface="新細明體" charset="-120"/>
            </a:endParaRPr>
          </a:p>
          <a:p>
            <a:pPr eaLnBrk="1" hangingPunct="1"/>
            <a:r>
              <a:rPr lang="zh-TW" altLang="en-US" dirty="0" smtClean="0">
                <a:ea typeface="新細明體" charset="-120"/>
              </a:rPr>
              <a:t>部份不動產價值可做借款金額</a:t>
            </a:r>
            <a:r>
              <a:rPr lang="en-US" altLang="zh-TW" dirty="0" smtClean="0">
                <a:ea typeface="新細明體" charset="-120"/>
              </a:rPr>
              <a:t> = </a:t>
            </a:r>
            <a:r>
              <a:rPr lang="zh-TW" altLang="en-US" dirty="0" smtClean="0">
                <a:ea typeface="新細明體" charset="-120"/>
              </a:rPr>
              <a:t>貸款成數比</a:t>
            </a:r>
            <a:endParaRPr lang="en-US" altLang="zh-TW" u="sng" dirty="0" smtClean="0">
              <a:ea typeface="新細明體" charset="-120"/>
            </a:endParaRPr>
          </a:p>
          <a:p>
            <a:pPr eaLnBrk="1" hangingPunct="1"/>
            <a:r>
              <a:rPr lang="zh-TW" altLang="en-US" dirty="0" smtClean="0">
                <a:ea typeface="新細明體" charset="-120"/>
              </a:rPr>
              <a:t>貸款成數較低，出借人風險也低</a:t>
            </a:r>
            <a:endParaRPr lang="en-US" altLang="zh-TW" dirty="0" smtClean="0">
              <a:ea typeface="新細明體" charset="-120"/>
            </a:endParaRPr>
          </a:p>
          <a:p>
            <a:pPr eaLnBrk="1" hangingPunct="1"/>
            <a:r>
              <a:rPr lang="zh-TW" altLang="en-US" dirty="0" smtClean="0">
                <a:ea typeface="新細明體" charset="-120"/>
              </a:rPr>
              <a:t>為何</a:t>
            </a:r>
            <a:r>
              <a:rPr lang="en-US" altLang="zh-TW" dirty="0" smtClean="0">
                <a:ea typeface="新細明體" charset="-120"/>
              </a:rPr>
              <a:t>?</a:t>
            </a:r>
          </a:p>
          <a:p>
            <a:pPr eaLnBrk="1" hangingPunct="1"/>
            <a:r>
              <a:rPr lang="zh-TW" altLang="en-US" dirty="0" smtClean="0">
                <a:ea typeface="新細明體" charset="-120"/>
              </a:rPr>
              <a:t>出借入投資在不動產的金額較少</a:t>
            </a:r>
            <a:endParaRPr lang="en-US" altLang="zh-TW" dirty="0" smtClean="0">
              <a:ea typeface="新細明體" charset="-120"/>
            </a:endParaRPr>
          </a:p>
          <a:p>
            <a:pPr lvl="1" eaLnBrk="1" hangingPunct="1"/>
            <a:r>
              <a:rPr lang="en-US" altLang="zh-TW" dirty="0" smtClean="0">
                <a:ea typeface="新細明體" charset="-120"/>
              </a:rPr>
              <a:t> </a:t>
            </a:r>
            <a:r>
              <a:rPr lang="zh-TW" altLang="en-US" dirty="0" smtClean="0">
                <a:ea typeface="新細明體" charset="-120"/>
              </a:rPr>
              <a:t>頭期款成數</a:t>
            </a:r>
            <a:r>
              <a:rPr lang="en-US" altLang="zh-TW" dirty="0" smtClean="0">
                <a:ea typeface="新細明體" charset="-120"/>
              </a:rPr>
              <a:t> %</a:t>
            </a:r>
            <a:r>
              <a:rPr lang="zh-TW" altLang="en-US" dirty="0" smtClean="0">
                <a:ea typeface="新細明體" charset="-120"/>
              </a:rPr>
              <a:t>比</a:t>
            </a:r>
            <a:r>
              <a:rPr lang="en-US" altLang="zh-TW" dirty="0" smtClean="0">
                <a:ea typeface="新細明體" charset="-120"/>
              </a:rPr>
              <a:t> = 1 – </a:t>
            </a:r>
            <a:r>
              <a:rPr lang="zh-TW" altLang="en-US" dirty="0" smtClean="0">
                <a:ea typeface="新細明體" charset="-120"/>
              </a:rPr>
              <a:t>貸款成數比</a:t>
            </a:r>
            <a:endParaRPr lang="en-US" altLang="zh-TW" dirty="0" smtClean="0">
              <a:ea typeface="新細明體" charset="-120"/>
            </a:endParaRPr>
          </a:p>
          <a:p>
            <a:pPr lvl="1" eaLnBrk="1" hangingPunct="1"/>
            <a:r>
              <a:rPr lang="zh-TW" altLang="en-US" dirty="0" smtClean="0">
                <a:ea typeface="新細明體" charset="-120"/>
              </a:rPr>
              <a:t>出借人通常無法享受不動產升值報酬</a:t>
            </a:r>
            <a:endParaRPr lang="en-US" altLang="zh-TW"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59811">
                                            <p:txEl>
                                              <p:pRg st="0" end="0"/>
                                            </p:txEl>
                                          </p:spTgt>
                                        </p:tgtEl>
                                        <p:attrNameLst>
                                          <p:attrName>style.visibility</p:attrName>
                                        </p:attrNameLst>
                                      </p:cBhvr>
                                      <p:to>
                                        <p:strVal val="visible"/>
                                      </p:to>
                                    </p:set>
                                    <p:anim calcmode="lin" valueType="num">
                                      <p:cBhvr additive="base">
                                        <p:cTn id="7" dur="500" fill="hold"/>
                                        <p:tgtEl>
                                          <p:spTgt spid="75981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598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59811">
                                            <p:txEl>
                                              <p:pRg st="1" end="1"/>
                                            </p:txEl>
                                          </p:spTgt>
                                        </p:tgtEl>
                                        <p:attrNameLst>
                                          <p:attrName>style.visibility</p:attrName>
                                        </p:attrNameLst>
                                      </p:cBhvr>
                                      <p:to>
                                        <p:strVal val="visible"/>
                                      </p:to>
                                    </p:set>
                                    <p:anim calcmode="lin" valueType="num">
                                      <p:cBhvr additive="base">
                                        <p:cTn id="13" dur="500" fill="hold"/>
                                        <p:tgtEl>
                                          <p:spTgt spid="75981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598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59811">
                                            <p:txEl>
                                              <p:pRg st="2" end="2"/>
                                            </p:txEl>
                                          </p:spTgt>
                                        </p:tgtEl>
                                        <p:attrNameLst>
                                          <p:attrName>style.visibility</p:attrName>
                                        </p:attrNameLst>
                                      </p:cBhvr>
                                      <p:to>
                                        <p:strVal val="visible"/>
                                      </p:to>
                                    </p:set>
                                    <p:anim calcmode="lin" valueType="num">
                                      <p:cBhvr additive="base">
                                        <p:cTn id="19" dur="500" fill="hold"/>
                                        <p:tgtEl>
                                          <p:spTgt spid="75981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598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59811">
                                            <p:txEl>
                                              <p:pRg st="3" end="3"/>
                                            </p:txEl>
                                          </p:spTgt>
                                        </p:tgtEl>
                                        <p:attrNameLst>
                                          <p:attrName>style.visibility</p:attrName>
                                        </p:attrNameLst>
                                      </p:cBhvr>
                                      <p:to>
                                        <p:strVal val="visible"/>
                                      </p:to>
                                    </p:set>
                                    <p:anim calcmode="lin" valueType="num">
                                      <p:cBhvr additive="base">
                                        <p:cTn id="25" dur="500" fill="hold"/>
                                        <p:tgtEl>
                                          <p:spTgt spid="75981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598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59811">
                                            <p:txEl>
                                              <p:pRg st="4" end="4"/>
                                            </p:txEl>
                                          </p:spTgt>
                                        </p:tgtEl>
                                        <p:attrNameLst>
                                          <p:attrName>style.visibility</p:attrName>
                                        </p:attrNameLst>
                                      </p:cBhvr>
                                      <p:to>
                                        <p:strVal val="visible"/>
                                      </p:to>
                                    </p:set>
                                    <p:anim calcmode="lin" valueType="num">
                                      <p:cBhvr additive="base">
                                        <p:cTn id="31" dur="500" fill="hold"/>
                                        <p:tgtEl>
                                          <p:spTgt spid="75981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59811">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759811">
                                            <p:txEl>
                                              <p:pRg st="5" end="5"/>
                                            </p:txEl>
                                          </p:spTgt>
                                        </p:tgtEl>
                                        <p:attrNameLst>
                                          <p:attrName>style.visibility</p:attrName>
                                        </p:attrNameLst>
                                      </p:cBhvr>
                                      <p:to>
                                        <p:strVal val="visible"/>
                                      </p:to>
                                    </p:set>
                                    <p:anim calcmode="lin" valueType="num">
                                      <p:cBhvr additive="base">
                                        <p:cTn id="35" dur="500" fill="hold"/>
                                        <p:tgtEl>
                                          <p:spTgt spid="759811">
                                            <p:txEl>
                                              <p:pRg st="5" end="5"/>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759811">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759811">
                                            <p:txEl>
                                              <p:pRg st="6" end="6"/>
                                            </p:txEl>
                                          </p:spTgt>
                                        </p:tgtEl>
                                        <p:attrNameLst>
                                          <p:attrName>style.visibility</p:attrName>
                                        </p:attrNameLst>
                                      </p:cBhvr>
                                      <p:to>
                                        <p:strVal val="visible"/>
                                      </p:to>
                                    </p:set>
                                    <p:anim calcmode="lin" valueType="num">
                                      <p:cBhvr additive="base">
                                        <p:cTn id="39" dur="500" fill="hold"/>
                                        <p:tgtEl>
                                          <p:spTgt spid="759811">
                                            <p:txEl>
                                              <p:pRg st="6" end="6"/>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75981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1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zh-TW" altLang="en-US" dirty="0" smtClean="0">
                <a:ea typeface="新細明體" charset="-120"/>
              </a:rPr>
              <a:t>房貸保險，簡稱 </a:t>
            </a:r>
            <a:r>
              <a:rPr lang="en-US" altLang="zh-TW" dirty="0" smtClean="0">
                <a:ea typeface="新細明體" charset="-120"/>
              </a:rPr>
              <a:t>PMI</a:t>
            </a:r>
          </a:p>
        </p:txBody>
      </p:sp>
      <p:sp>
        <p:nvSpPr>
          <p:cNvPr id="828419" name="Rectangle 3"/>
          <p:cNvSpPr>
            <a:spLocks noGrp="1" noChangeArrowheads="1"/>
          </p:cNvSpPr>
          <p:nvPr>
            <p:ph type="body" idx="1"/>
          </p:nvPr>
        </p:nvSpPr>
        <p:spPr/>
        <p:txBody>
          <a:bodyPr/>
          <a:lstStyle/>
          <a:p>
            <a:pPr eaLnBrk="1" hangingPunct="1">
              <a:lnSpc>
                <a:spcPct val="90000"/>
              </a:lnSpc>
            </a:pPr>
            <a:r>
              <a:rPr lang="zh-TW" altLang="en-US" dirty="0" smtClean="0">
                <a:ea typeface="新細明體" charset="-120"/>
              </a:rPr>
              <a:t>保障出借人的投資</a:t>
            </a:r>
            <a:r>
              <a:rPr lang="en-US" altLang="zh-TW" dirty="0" smtClean="0">
                <a:ea typeface="新細明體" charset="-120"/>
              </a:rPr>
              <a:t>; </a:t>
            </a:r>
          </a:p>
          <a:p>
            <a:pPr eaLnBrk="1" hangingPunct="1">
              <a:lnSpc>
                <a:spcPct val="90000"/>
              </a:lnSpc>
            </a:pPr>
            <a:r>
              <a:rPr lang="zh-TW" altLang="en-US" dirty="0" smtClean="0">
                <a:ea typeface="新細明體" charset="-120"/>
              </a:rPr>
              <a:t>美國</a:t>
            </a:r>
            <a:r>
              <a:rPr lang="en-US" altLang="zh-TW" dirty="0" smtClean="0">
                <a:ea typeface="新細明體" charset="-120"/>
              </a:rPr>
              <a:t>: </a:t>
            </a:r>
            <a:r>
              <a:rPr lang="zh-TW" altLang="en-US" dirty="0" smtClean="0">
                <a:ea typeface="新細明體" charset="-120"/>
              </a:rPr>
              <a:t>如果</a:t>
            </a:r>
            <a:r>
              <a:rPr lang="en-US" altLang="zh-TW" dirty="0" smtClean="0">
                <a:ea typeface="新細明體" charset="-120"/>
              </a:rPr>
              <a:t> </a:t>
            </a:r>
            <a:r>
              <a:rPr lang="zh-TW" altLang="en-US" dirty="0" smtClean="0">
                <a:ea typeface="新細明體" charset="-120"/>
              </a:rPr>
              <a:t>貸款成數</a:t>
            </a:r>
            <a:r>
              <a:rPr lang="en-US" altLang="zh-TW" dirty="0" smtClean="0">
                <a:ea typeface="新細明體" charset="-120"/>
              </a:rPr>
              <a:t> &gt; 80%</a:t>
            </a:r>
          </a:p>
          <a:p>
            <a:pPr eaLnBrk="1" hangingPunct="1">
              <a:lnSpc>
                <a:spcPct val="90000"/>
              </a:lnSpc>
            </a:pPr>
            <a:r>
              <a:rPr lang="zh-TW" altLang="en-US" dirty="0" smtClean="0">
                <a:ea typeface="新細明體" charset="-120"/>
              </a:rPr>
              <a:t>台灣</a:t>
            </a:r>
            <a:r>
              <a:rPr lang="en-US" altLang="zh-TW" dirty="0" smtClean="0">
                <a:ea typeface="新細明體" charset="-120"/>
              </a:rPr>
              <a:t>: </a:t>
            </a:r>
            <a:r>
              <a:rPr lang="zh-TW" altLang="en-US" dirty="0" smtClean="0">
                <a:ea typeface="新細明體" charset="-120"/>
              </a:rPr>
              <a:t>只針對房屋貸款</a:t>
            </a:r>
            <a:r>
              <a:rPr lang="en-US" altLang="zh-TW" dirty="0" smtClean="0">
                <a:ea typeface="新細明體" charset="-120"/>
              </a:rPr>
              <a:t>(</a:t>
            </a:r>
            <a:r>
              <a:rPr lang="zh-TW" altLang="en-US" dirty="0" smtClean="0">
                <a:ea typeface="新細明體" charset="-120"/>
              </a:rPr>
              <a:t>土地不必</a:t>
            </a:r>
            <a:r>
              <a:rPr lang="en-US" altLang="zh-TW" dirty="0" smtClean="0">
                <a:ea typeface="新細明體" charset="-120"/>
              </a:rPr>
              <a:t>)</a:t>
            </a:r>
            <a:r>
              <a:rPr lang="zh-TW" altLang="en-US" dirty="0" smtClean="0">
                <a:ea typeface="新細明體" charset="-120"/>
              </a:rPr>
              <a:t>要求投保火災及地震險</a:t>
            </a:r>
            <a:endParaRPr lang="en-US" altLang="zh-TW" dirty="0" smtClean="0">
              <a:ea typeface="新細明體" charset="-120"/>
            </a:endParaRPr>
          </a:p>
          <a:p>
            <a:pPr eaLnBrk="1" hangingPunct="1">
              <a:lnSpc>
                <a:spcPct val="90000"/>
              </a:lnSpc>
            </a:pPr>
            <a:endParaRPr lang="en-US" altLang="zh-TW" dirty="0" smtClean="0">
              <a:ea typeface="新細明體" charset="-120"/>
            </a:endParaRPr>
          </a:p>
          <a:p>
            <a:pPr eaLnBrk="1" hangingPunct="1">
              <a:lnSpc>
                <a:spcPct val="90000"/>
              </a:lnSpc>
            </a:pPr>
            <a:r>
              <a:rPr lang="zh-TW" altLang="en-US" dirty="0" smtClean="0">
                <a:ea typeface="新細明體" charset="-120"/>
              </a:rPr>
              <a:t>以總房貸金額的一部份做投保金額</a:t>
            </a:r>
            <a:r>
              <a:rPr lang="en-US" altLang="zh-TW" dirty="0" smtClean="0">
                <a:ea typeface="新細明體" charset="-120"/>
              </a:rPr>
              <a:t>;</a:t>
            </a:r>
          </a:p>
          <a:p>
            <a:pPr lvl="1" eaLnBrk="1" hangingPunct="1">
              <a:lnSpc>
                <a:spcPct val="90000"/>
              </a:lnSpc>
            </a:pPr>
            <a:r>
              <a:rPr lang="zh-TW" altLang="en-US" dirty="0" smtClean="0">
                <a:ea typeface="新細明體" charset="-120"/>
              </a:rPr>
              <a:t>故房貸保險費</a:t>
            </a:r>
            <a:r>
              <a:rPr lang="en-US" altLang="zh-TW" dirty="0" smtClean="0">
                <a:ea typeface="新細明體" charset="-120"/>
              </a:rPr>
              <a:t> PMI=</a:t>
            </a:r>
            <a:r>
              <a:rPr lang="zh-TW" altLang="en-US" dirty="0" smtClean="0">
                <a:ea typeface="新細明體" charset="-120"/>
              </a:rPr>
              <a:t>借款金額</a:t>
            </a:r>
            <a:r>
              <a:rPr lang="en-US" altLang="zh-TW" dirty="0" smtClean="0">
                <a:ea typeface="新細明體" charset="-120"/>
              </a:rPr>
              <a:t>*.0007 </a:t>
            </a:r>
            <a:r>
              <a:rPr lang="zh-TW" altLang="en-US" dirty="0" smtClean="0">
                <a:ea typeface="新細明體" charset="-120"/>
              </a:rPr>
              <a:t>或</a:t>
            </a:r>
            <a:r>
              <a:rPr lang="en-US" altLang="zh-TW" dirty="0" smtClean="0">
                <a:ea typeface="新細明體" charset="-120"/>
              </a:rPr>
              <a:t> .00065 </a:t>
            </a:r>
            <a:r>
              <a:rPr lang="zh-TW" altLang="en-US" dirty="0" smtClean="0">
                <a:ea typeface="新細明體" charset="-120"/>
              </a:rPr>
              <a:t>等</a:t>
            </a:r>
            <a:endParaRPr lang="en-US" altLang="zh-TW" u="sng"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84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84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84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841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84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8419"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524000" y="304800"/>
            <a:ext cx="6248400" cy="1371600"/>
          </a:xfrm>
        </p:spPr>
        <p:txBody>
          <a:bodyPr/>
          <a:lstStyle/>
          <a:p>
            <a:pPr eaLnBrk="1" hangingPunct="1"/>
            <a:r>
              <a:rPr lang="zh-TW" altLang="en-US" sz="2400" dirty="0" smtClean="0">
                <a:ea typeface="新細明體" charset="-120"/>
              </a:rPr>
              <a:t>美國例子</a:t>
            </a:r>
            <a:r>
              <a:rPr lang="en-US" altLang="zh-TW" sz="2400" dirty="0" smtClean="0">
                <a:ea typeface="新細明體" charset="-120"/>
              </a:rPr>
              <a:t>: </a:t>
            </a:r>
            <a:r>
              <a:rPr lang="zh-TW" altLang="en-US" sz="2400" dirty="0" smtClean="0">
                <a:ea typeface="新細明體" charset="-120"/>
              </a:rPr>
              <a:t>銀行衡量房貸承擔能力 </a:t>
            </a:r>
            <a:r>
              <a:rPr lang="en-US" altLang="zh-TW" sz="2400" dirty="0" smtClean="0">
                <a:ea typeface="新細明體" charset="-120"/>
              </a:rPr>
              <a:t>(</a:t>
            </a:r>
            <a:r>
              <a:rPr lang="zh-TW" altLang="en-US" sz="2400" dirty="0" smtClean="0">
                <a:ea typeface="新細明體" charset="-120"/>
              </a:rPr>
              <a:t>計算每月最大房貸付款能力，二種方法</a:t>
            </a:r>
            <a:r>
              <a:rPr lang="en-US" altLang="zh-TW" sz="2400" dirty="0" smtClean="0">
                <a:ea typeface="新細明體" charset="-120"/>
              </a:rPr>
              <a:t>)</a:t>
            </a:r>
            <a:endParaRPr lang="en-US" altLang="zh-TW" sz="2800" b="0" dirty="0" smtClean="0">
              <a:ea typeface="新細明體" charset="-120"/>
            </a:endParaRPr>
          </a:p>
        </p:txBody>
      </p:sp>
      <p:sp>
        <p:nvSpPr>
          <p:cNvPr id="763907" name="Rectangle 3"/>
          <p:cNvSpPr>
            <a:spLocks noGrp="1" noChangeArrowheads="1"/>
          </p:cNvSpPr>
          <p:nvPr>
            <p:ph type="body" idx="1"/>
          </p:nvPr>
        </p:nvSpPr>
        <p:spPr>
          <a:xfrm>
            <a:off x="533400" y="1905000"/>
            <a:ext cx="8610600" cy="4648200"/>
          </a:xfrm>
        </p:spPr>
        <p:txBody>
          <a:bodyPr/>
          <a:lstStyle/>
          <a:p>
            <a:pPr marL="342900" lvl="1" indent="-342900" eaLnBrk="1" hangingPunct="1">
              <a:lnSpc>
                <a:spcPct val="90000"/>
              </a:lnSpc>
              <a:buClr>
                <a:srgbClr val="000099"/>
              </a:buClr>
              <a:buSzPct val="60000"/>
              <a:buNone/>
            </a:pPr>
            <a:r>
              <a:rPr lang="en-US" altLang="zh-TW" u="sng" dirty="0" smtClean="0">
                <a:ea typeface="新細明體" charset="-120"/>
              </a:rPr>
              <a:t>(1) Front-end ratio </a:t>
            </a:r>
            <a:r>
              <a:rPr lang="zh-TW" altLang="en-US" u="sng" dirty="0" smtClean="0">
                <a:ea typeface="新細明體" charset="-120"/>
              </a:rPr>
              <a:t>限額</a:t>
            </a:r>
            <a:r>
              <a:rPr lang="en-US" altLang="zh-TW" u="sng" dirty="0" smtClean="0">
                <a:ea typeface="新細明體" charset="-120"/>
              </a:rPr>
              <a:t> (</a:t>
            </a:r>
            <a:r>
              <a:rPr lang="en-US" altLang="zh-TW" u="sng" dirty="0" smtClean="0">
                <a:solidFill>
                  <a:srgbClr val="FF0000"/>
                </a:solidFill>
                <a:ea typeface="新細明體" charset="-120"/>
              </a:rPr>
              <a:t>28% </a:t>
            </a:r>
            <a:r>
              <a:rPr lang="zh-TW" altLang="en-US" u="sng" dirty="0" smtClean="0">
                <a:solidFill>
                  <a:srgbClr val="FF0000"/>
                </a:solidFill>
                <a:ea typeface="新細明體" charset="-120"/>
              </a:rPr>
              <a:t>薪資總額</a:t>
            </a:r>
            <a:r>
              <a:rPr lang="zh-TW" altLang="en-US" u="sng" dirty="0" smtClean="0">
                <a:ea typeface="新細明體" charset="-120"/>
              </a:rPr>
              <a:t>法</a:t>
            </a:r>
            <a:r>
              <a:rPr lang="en-US" altLang="zh-TW" u="sng" dirty="0" smtClean="0">
                <a:ea typeface="新細明體" charset="-120"/>
              </a:rPr>
              <a:t>)</a:t>
            </a:r>
          </a:p>
          <a:p>
            <a:pPr marL="342900" lvl="1" indent="-342900" eaLnBrk="1" hangingPunct="1">
              <a:lnSpc>
                <a:spcPct val="90000"/>
              </a:lnSpc>
              <a:buClr>
                <a:srgbClr val="000099"/>
              </a:buClr>
              <a:buSzPct val="60000"/>
              <a:buNone/>
            </a:pPr>
            <a:r>
              <a:rPr lang="en-US" altLang="zh-TW" sz="2400" dirty="0" smtClean="0">
                <a:ea typeface="新細明體" charset="-120"/>
              </a:rPr>
              <a:t>	</a:t>
            </a:r>
            <a:r>
              <a:rPr lang="zh-TW" altLang="en-US" sz="2400" dirty="0" smtClean="0">
                <a:ea typeface="新細明體" charset="-120"/>
              </a:rPr>
              <a:t>再</a:t>
            </a:r>
            <a:r>
              <a:rPr lang="zh-TW" altLang="en-US" sz="2400" dirty="0" smtClean="0">
                <a:solidFill>
                  <a:srgbClr val="FF0000"/>
                </a:solidFill>
                <a:ea typeface="新細明體" charset="-120"/>
              </a:rPr>
              <a:t>扣除 房屋</a:t>
            </a:r>
            <a:r>
              <a:rPr lang="en-US" altLang="zh-TW" sz="2400" dirty="0" smtClean="0">
                <a:solidFill>
                  <a:srgbClr val="FF0000"/>
                </a:solidFill>
                <a:ea typeface="新細明體" charset="-120"/>
              </a:rPr>
              <a:t>/</a:t>
            </a:r>
            <a:r>
              <a:rPr lang="zh-TW" altLang="en-US" sz="2400" dirty="0" smtClean="0">
                <a:solidFill>
                  <a:srgbClr val="FF0000"/>
                </a:solidFill>
                <a:ea typeface="新細明體" charset="-120"/>
              </a:rPr>
              <a:t>土地稅、房屋保險費</a:t>
            </a:r>
            <a:r>
              <a:rPr lang="zh-TW" altLang="en-US" sz="2400" dirty="0" smtClean="0">
                <a:ea typeface="新細明體" charset="-120"/>
              </a:rPr>
              <a:t>後，可承擔的</a:t>
            </a:r>
            <a:r>
              <a:rPr lang="zh-TW" altLang="en-US" dirty="0" smtClean="0">
                <a:ea typeface="新細明體" charset="-120"/>
              </a:rPr>
              <a:t>房貸付款能力</a:t>
            </a:r>
            <a:endParaRPr lang="en-US" altLang="zh-TW" u="sng" dirty="0" smtClean="0">
              <a:ea typeface="新細明體" charset="-120"/>
            </a:endParaRPr>
          </a:p>
          <a:p>
            <a:pPr eaLnBrk="1" hangingPunct="1">
              <a:lnSpc>
                <a:spcPct val="90000"/>
              </a:lnSpc>
            </a:pPr>
            <a:endParaRPr lang="en-US" altLang="zh-TW" sz="2400" b="1" dirty="0" smtClean="0">
              <a:ea typeface="新細明體" charset="-120"/>
            </a:endParaRPr>
          </a:p>
          <a:p>
            <a:pPr eaLnBrk="1" hangingPunct="1">
              <a:lnSpc>
                <a:spcPct val="90000"/>
              </a:lnSpc>
              <a:buNone/>
            </a:pPr>
            <a:r>
              <a:rPr lang="zh-TW" altLang="en-US" sz="2400" dirty="0" smtClean="0">
                <a:solidFill>
                  <a:srgbClr val="0070C0"/>
                </a:solidFill>
                <a:ea typeface="新細明體" charset="-120"/>
              </a:rPr>
              <a:t>總</a:t>
            </a:r>
            <a:r>
              <a:rPr lang="en-US" altLang="zh-TW" sz="2400" dirty="0" smtClean="0">
                <a:solidFill>
                  <a:schemeClr val="bg2"/>
                </a:solidFill>
                <a:ea typeface="新細明體" charset="-120"/>
              </a:rPr>
              <a:t>Front-end ratio</a:t>
            </a:r>
            <a:r>
              <a:rPr lang="zh-TW" altLang="en-US" sz="2400" dirty="0" smtClean="0">
                <a:solidFill>
                  <a:srgbClr val="0070C0"/>
                </a:solidFill>
                <a:ea typeface="新細明體" charset="-120"/>
              </a:rPr>
              <a:t>限額</a:t>
            </a:r>
            <a:endParaRPr lang="en-US" altLang="zh-TW" sz="2400" dirty="0" smtClean="0">
              <a:solidFill>
                <a:srgbClr val="0070C0"/>
              </a:solidFill>
              <a:ea typeface="新細明體" charset="-120"/>
            </a:endParaRPr>
          </a:p>
          <a:p>
            <a:pPr eaLnBrk="1" hangingPunct="1">
              <a:lnSpc>
                <a:spcPct val="90000"/>
              </a:lnSpc>
              <a:buNone/>
            </a:pPr>
            <a:r>
              <a:rPr lang="en-US" altLang="zh-TW" sz="2400" dirty="0" smtClean="0">
                <a:solidFill>
                  <a:srgbClr val="0070C0"/>
                </a:solidFill>
                <a:ea typeface="新細明體" charset="-120"/>
              </a:rPr>
              <a:t>			=28% </a:t>
            </a:r>
            <a:r>
              <a:rPr lang="zh-TW" altLang="en-US" sz="2400" dirty="0" smtClean="0">
                <a:solidFill>
                  <a:srgbClr val="0070C0"/>
                </a:solidFill>
                <a:ea typeface="新細明體" charset="-120"/>
              </a:rPr>
              <a:t>薪資總額 </a:t>
            </a:r>
            <a:r>
              <a:rPr lang="en-US" altLang="zh-TW" sz="2400" dirty="0" smtClean="0">
                <a:solidFill>
                  <a:srgbClr val="0070C0"/>
                </a:solidFill>
                <a:ea typeface="新細明體" charset="-120"/>
              </a:rPr>
              <a:t>– </a:t>
            </a:r>
            <a:r>
              <a:rPr lang="zh-TW" altLang="en-US" sz="2400" dirty="0" smtClean="0">
                <a:solidFill>
                  <a:srgbClr val="0070C0"/>
                </a:solidFill>
                <a:ea typeface="新細明體" charset="-120"/>
              </a:rPr>
              <a:t>房屋</a:t>
            </a:r>
            <a:r>
              <a:rPr lang="en-US" altLang="zh-TW" sz="2400" dirty="0" smtClean="0">
                <a:solidFill>
                  <a:srgbClr val="0070C0"/>
                </a:solidFill>
                <a:ea typeface="新細明體" charset="-120"/>
              </a:rPr>
              <a:t>/</a:t>
            </a:r>
            <a:r>
              <a:rPr lang="zh-TW" altLang="en-US" sz="2400" dirty="0" smtClean="0">
                <a:solidFill>
                  <a:srgbClr val="0070C0"/>
                </a:solidFill>
                <a:ea typeface="新細明體" charset="-120"/>
              </a:rPr>
              <a:t>土地稅 </a:t>
            </a:r>
            <a:r>
              <a:rPr lang="en-US" altLang="zh-TW" sz="2400" dirty="0" smtClean="0">
                <a:solidFill>
                  <a:srgbClr val="0070C0"/>
                </a:solidFill>
                <a:ea typeface="新細明體" charset="-120"/>
              </a:rPr>
              <a:t>– </a:t>
            </a:r>
            <a:r>
              <a:rPr lang="zh-TW" altLang="en-US" sz="2400" dirty="0" smtClean="0">
                <a:solidFill>
                  <a:srgbClr val="0070C0"/>
                </a:solidFill>
                <a:ea typeface="新細明體" charset="-120"/>
              </a:rPr>
              <a:t>房屋保險費</a:t>
            </a:r>
            <a:endParaRPr lang="en-US" altLang="zh-TW" sz="2400" dirty="0" smtClean="0">
              <a:solidFill>
                <a:srgbClr val="0070C0"/>
              </a:solidFill>
              <a:ea typeface="新細明體" charset="-120"/>
            </a:endParaRPr>
          </a:p>
          <a:p>
            <a:pPr lvl="1" eaLnBrk="1" hangingPunct="1">
              <a:lnSpc>
                <a:spcPct val="90000"/>
              </a:lnSpc>
              <a:buFont typeface="Wingdings" pitchFamily="96" charset="2"/>
              <a:buNone/>
            </a:pPr>
            <a:endParaRPr lang="en-US" altLang="zh-TW" sz="2400" dirty="0" smtClean="0">
              <a:ea typeface="新細明體" charset="-120"/>
            </a:endParaRPr>
          </a:p>
          <a:p>
            <a:pPr eaLnBrk="1" hangingPunct="1">
              <a:lnSpc>
                <a:spcPct val="90000"/>
              </a:lnSpc>
              <a:buNone/>
            </a:pPr>
            <a:r>
              <a:rPr lang="zh-TW" altLang="en-US" dirty="0" smtClean="0">
                <a:ea typeface="新細明體" charset="-120"/>
              </a:rPr>
              <a:t>使用</a:t>
            </a:r>
            <a:r>
              <a:rPr lang="en-US" altLang="zh-TW" dirty="0" smtClean="0">
                <a:ea typeface="新細明體" charset="-120"/>
              </a:rPr>
              <a:t>”</a:t>
            </a:r>
            <a:r>
              <a:rPr lang="zh-TW" altLang="en-US" b="1" dirty="0" smtClean="0">
                <a:ea typeface="新細明體" charset="-120"/>
              </a:rPr>
              <a:t>每月</a:t>
            </a:r>
            <a:r>
              <a:rPr lang="en-US" altLang="zh-TW" b="1" dirty="0" smtClean="0">
                <a:ea typeface="新細明體" charset="-120"/>
              </a:rPr>
              <a:t>”</a:t>
            </a:r>
            <a:r>
              <a:rPr lang="zh-TW" altLang="en-US" b="1" dirty="0" smtClean="0">
                <a:ea typeface="新細明體" charset="-120"/>
              </a:rPr>
              <a:t>的數字</a:t>
            </a:r>
            <a:r>
              <a:rPr lang="zh-TW" altLang="en-US" dirty="0" smtClean="0">
                <a:ea typeface="新細明體" charset="-120"/>
              </a:rPr>
              <a:t>來計算</a:t>
            </a:r>
            <a:endParaRPr lang="en-US" altLang="zh-TW"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3907">
                                            <p:txEl>
                                              <p:pRg st="0" end="0"/>
                                            </p:txEl>
                                          </p:spTgt>
                                        </p:tgtEl>
                                        <p:attrNameLst>
                                          <p:attrName>style.visibility</p:attrName>
                                        </p:attrNameLst>
                                      </p:cBhvr>
                                      <p:to>
                                        <p:strVal val="visible"/>
                                      </p:to>
                                    </p:set>
                                    <p:anim calcmode="lin" valueType="num">
                                      <p:cBhvr additive="base">
                                        <p:cTn id="7" dur="500" fill="hold"/>
                                        <p:tgtEl>
                                          <p:spTgt spid="7639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639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3907">
                                            <p:txEl>
                                              <p:pRg st="1" end="1"/>
                                            </p:txEl>
                                          </p:spTgt>
                                        </p:tgtEl>
                                        <p:attrNameLst>
                                          <p:attrName>style.visibility</p:attrName>
                                        </p:attrNameLst>
                                      </p:cBhvr>
                                      <p:to>
                                        <p:strVal val="visible"/>
                                      </p:to>
                                    </p:set>
                                    <p:anim calcmode="lin" valueType="num">
                                      <p:cBhvr additive="base">
                                        <p:cTn id="13" dur="500" fill="hold"/>
                                        <p:tgtEl>
                                          <p:spTgt spid="76390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639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63907">
                                            <p:txEl>
                                              <p:pRg st="3" end="3"/>
                                            </p:txEl>
                                          </p:spTgt>
                                        </p:tgtEl>
                                        <p:attrNameLst>
                                          <p:attrName>style.visibility</p:attrName>
                                        </p:attrNameLst>
                                      </p:cBhvr>
                                      <p:to>
                                        <p:strVal val="visible"/>
                                      </p:to>
                                    </p:set>
                                    <p:anim calcmode="lin" valueType="num">
                                      <p:cBhvr additive="base">
                                        <p:cTn id="19" dur="500" fill="hold"/>
                                        <p:tgtEl>
                                          <p:spTgt spid="763907">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639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63907">
                                            <p:txEl>
                                              <p:pRg st="4" end="4"/>
                                            </p:txEl>
                                          </p:spTgt>
                                        </p:tgtEl>
                                        <p:attrNameLst>
                                          <p:attrName>style.visibility</p:attrName>
                                        </p:attrNameLst>
                                      </p:cBhvr>
                                      <p:to>
                                        <p:strVal val="visible"/>
                                      </p:to>
                                    </p:set>
                                    <p:anim calcmode="lin" valueType="num">
                                      <p:cBhvr additive="base">
                                        <p:cTn id="25" dur="500" fill="hold"/>
                                        <p:tgtEl>
                                          <p:spTgt spid="763907">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639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63907">
                                            <p:txEl>
                                              <p:pRg st="6" end="6"/>
                                            </p:txEl>
                                          </p:spTgt>
                                        </p:tgtEl>
                                        <p:attrNameLst>
                                          <p:attrName>style.visibility</p:attrName>
                                        </p:attrNameLst>
                                      </p:cBhvr>
                                      <p:to>
                                        <p:strVal val="visible"/>
                                      </p:to>
                                    </p:set>
                                    <p:anim calcmode="lin" valueType="num">
                                      <p:cBhvr additive="base">
                                        <p:cTn id="31" dur="500" fill="hold"/>
                                        <p:tgtEl>
                                          <p:spTgt spid="763907">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6390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390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95400" y="990600"/>
            <a:ext cx="6858000" cy="677862"/>
          </a:xfrm>
        </p:spPr>
        <p:txBody>
          <a:bodyPr/>
          <a:lstStyle/>
          <a:p>
            <a:r>
              <a:rPr lang="zh-TW" altLang="en-US" sz="3200" dirty="0" smtClean="0">
                <a:ea typeface="新細明體" charset="-120"/>
              </a:rPr>
              <a:t>銀行衡量房貸承擔能力</a:t>
            </a:r>
            <a:endParaRPr lang="zh-TW" altLang="en-US" sz="2800" b="0" dirty="0" smtClean="0">
              <a:ea typeface="新細明體" charset="-120"/>
            </a:endParaRPr>
          </a:p>
        </p:txBody>
      </p:sp>
      <p:sp>
        <p:nvSpPr>
          <p:cNvPr id="14339" name="Rectangle 3"/>
          <p:cNvSpPr>
            <a:spLocks noGrp="1" noChangeArrowheads="1"/>
          </p:cNvSpPr>
          <p:nvPr>
            <p:ph type="body" idx="1"/>
          </p:nvPr>
        </p:nvSpPr>
        <p:spPr>
          <a:xfrm>
            <a:off x="990600" y="1828800"/>
            <a:ext cx="7772400" cy="4114800"/>
          </a:xfrm>
        </p:spPr>
        <p:txBody>
          <a:bodyPr/>
          <a:lstStyle/>
          <a:p>
            <a:pPr marL="342900" lvl="1" indent="-342900" eaLnBrk="1" hangingPunct="1">
              <a:lnSpc>
                <a:spcPct val="90000"/>
              </a:lnSpc>
              <a:buClr>
                <a:srgbClr val="000099"/>
              </a:buClr>
              <a:buSzPct val="60000"/>
              <a:buNone/>
            </a:pPr>
            <a:r>
              <a:rPr lang="en-US" altLang="zh-TW" dirty="0" smtClean="0">
                <a:ea typeface="新細明體" charset="-120"/>
              </a:rPr>
              <a:t>(2)</a:t>
            </a:r>
            <a:r>
              <a:rPr lang="en-US" altLang="zh-TW" u="sng" dirty="0" smtClean="0">
                <a:ea typeface="新細明體" charset="-120"/>
              </a:rPr>
              <a:t> Back-end ratio </a:t>
            </a:r>
            <a:r>
              <a:rPr lang="zh-TW" altLang="en-US" u="sng" dirty="0" smtClean="0">
                <a:ea typeface="新細明體" charset="-120"/>
              </a:rPr>
              <a:t>限額 </a:t>
            </a:r>
            <a:r>
              <a:rPr lang="en-US" altLang="zh-TW" u="sng" dirty="0" smtClean="0">
                <a:ea typeface="新細明體" charset="-120"/>
              </a:rPr>
              <a:t>(</a:t>
            </a:r>
            <a:r>
              <a:rPr lang="en-US" altLang="zh-TW" u="sng" dirty="0" smtClean="0">
                <a:solidFill>
                  <a:srgbClr val="FF0000"/>
                </a:solidFill>
                <a:ea typeface="新細明體" charset="-120"/>
              </a:rPr>
              <a:t>36% </a:t>
            </a:r>
            <a:r>
              <a:rPr lang="zh-TW" altLang="en-US" u="sng" dirty="0" smtClean="0">
                <a:solidFill>
                  <a:srgbClr val="FF0000"/>
                </a:solidFill>
                <a:ea typeface="新細明體" charset="-120"/>
              </a:rPr>
              <a:t>薪資總額</a:t>
            </a:r>
            <a:r>
              <a:rPr lang="zh-TW" altLang="en-US" u="sng" dirty="0" smtClean="0">
                <a:ea typeface="新細明體" charset="-120"/>
              </a:rPr>
              <a:t>法</a:t>
            </a:r>
            <a:r>
              <a:rPr lang="en-US" altLang="zh-TW" u="sng" dirty="0" smtClean="0">
                <a:ea typeface="新細明體" charset="-120"/>
              </a:rPr>
              <a:t>)</a:t>
            </a:r>
          </a:p>
          <a:p>
            <a:pPr marL="342900" lvl="1" indent="-342900" eaLnBrk="1" hangingPunct="1">
              <a:lnSpc>
                <a:spcPct val="90000"/>
              </a:lnSpc>
              <a:buClr>
                <a:srgbClr val="000099"/>
              </a:buClr>
              <a:buSzPct val="60000"/>
              <a:buNone/>
            </a:pPr>
            <a:r>
              <a:rPr lang="en-US" altLang="zh-TW" sz="2400" dirty="0" smtClean="0">
                <a:ea typeface="新細明體" charset="-120"/>
              </a:rPr>
              <a:t>	</a:t>
            </a:r>
            <a:r>
              <a:rPr lang="zh-TW" altLang="en-US" sz="2400" dirty="0" smtClean="0">
                <a:ea typeface="新細明體" charset="-120"/>
              </a:rPr>
              <a:t>再</a:t>
            </a:r>
            <a:r>
              <a:rPr lang="zh-TW" altLang="en-US" sz="2400" dirty="0" smtClean="0">
                <a:solidFill>
                  <a:srgbClr val="FF0000"/>
                </a:solidFill>
                <a:ea typeface="新細明體" charset="-120"/>
              </a:rPr>
              <a:t>扣除 房屋</a:t>
            </a:r>
            <a:r>
              <a:rPr lang="en-US" altLang="zh-TW" sz="2400" dirty="0" smtClean="0">
                <a:solidFill>
                  <a:srgbClr val="FF0000"/>
                </a:solidFill>
                <a:ea typeface="新細明體" charset="-120"/>
              </a:rPr>
              <a:t>/</a:t>
            </a:r>
            <a:r>
              <a:rPr lang="zh-TW" altLang="en-US" sz="2400" dirty="0" smtClean="0">
                <a:solidFill>
                  <a:srgbClr val="FF0000"/>
                </a:solidFill>
                <a:ea typeface="新細明體" charset="-120"/>
              </a:rPr>
              <a:t>土地稅、房屋保險費、</a:t>
            </a:r>
            <a:r>
              <a:rPr lang="zh-TW" altLang="en-US" sz="2400" b="1" i="1" u="sng" dirty="0" smtClean="0">
                <a:solidFill>
                  <a:srgbClr val="FF0000"/>
                </a:solidFill>
                <a:ea typeface="新細明體" charset="-120"/>
              </a:rPr>
              <a:t>其他債務付款 </a:t>
            </a:r>
            <a:r>
              <a:rPr lang="zh-TW" altLang="en-US" sz="2400" dirty="0" smtClean="0">
                <a:ea typeface="新細明體" charset="-120"/>
              </a:rPr>
              <a:t>後，可承擔的</a:t>
            </a:r>
            <a:r>
              <a:rPr lang="zh-TW" altLang="en-US" dirty="0" smtClean="0">
                <a:ea typeface="新細明體" charset="-120"/>
              </a:rPr>
              <a:t>房貸付款能力</a:t>
            </a:r>
            <a:endParaRPr lang="en-US" altLang="zh-TW" u="sng" dirty="0" smtClean="0">
              <a:ea typeface="新細明體" charset="-120"/>
            </a:endParaRPr>
          </a:p>
          <a:p>
            <a:pPr eaLnBrk="1" hangingPunct="1">
              <a:lnSpc>
                <a:spcPct val="90000"/>
              </a:lnSpc>
            </a:pPr>
            <a:endParaRPr lang="en-US" altLang="zh-TW" sz="2400" b="1" dirty="0" smtClean="0">
              <a:ea typeface="新細明體" charset="-120"/>
            </a:endParaRPr>
          </a:p>
          <a:p>
            <a:pPr eaLnBrk="1" hangingPunct="1">
              <a:lnSpc>
                <a:spcPct val="90000"/>
              </a:lnSpc>
              <a:buNone/>
            </a:pPr>
            <a:r>
              <a:rPr lang="zh-TW" altLang="en-US" sz="2400" dirty="0" smtClean="0">
                <a:solidFill>
                  <a:srgbClr val="0070C0"/>
                </a:solidFill>
                <a:ea typeface="新細明體" charset="-120"/>
              </a:rPr>
              <a:t>總</a:t>
            </a:r>
            <a:r>
              <a:rPr lang="en-US" altLang="zh-TW" sz="2400" dirty="0" smtClean="0">
                <a:ea typeface="新細明體" charset="-120"/>
              </a:rPr>
              <a:t>Back-end ratio</a:t>
            </a:r>
            <a:r>
              <a:rPr lang="zh-TW" altLang="en-US" sz="2400" dirty="0" smtClean="0">
                <a:solidFill>
                  <a:srgbClr val="0070C0"/>
                </a:solidFill>
                <a:ea typeface="新細明體" charset="-120"/>
              </a:rPr>
              <a:t>限額</a:t>
            </a:r>
            <a:r>
              <a:rPr lang="en-US" altLang="zh-TW" sz="2400" dirty="0" smtClean="0">
                <a:solidFill>
                  <a:srgbClr val="0070C0"/>
                </a:solidFill>
                <a:ea typeface="新細明體" charset="-120"/>
              </a:rPr>
              <a:t>=</a:t>
            </a:r>
          </a:p>
          <a:p>
            <a:pPr eaLnBrk="1" hangingPunct="1">
              <a:lnSpc>
                <a:spcPct val="90000"/>
              </a:lnSpc>
              <a:buNone/>
            </a:pPr>
            <a:r>
              <a:rPr lang="en-US" altLang="zh-TW" sz="2400" dirty="0" smtClean="0">
                <a:solidFill>
                  <a:srgbClr val="0070C0"/>
                </a:solidFill>
                <a:ea typeface="新細明體" charset="-120"/>
              </a:rPr>
              <a:t>		</a:t>
            </a:r>
            <a:r>
              <a:rPr lang="en-US" altLang="zh-TW" sz="2000" dirty="0" smtClean="0">
                <a:solidFill>
                  <a:srgbClr val="0070C0"/>
                </a:solidFill>
                <a:ea typeface="新細明體" charset="-120"/>
              </a:rPr>
              <a:t>36% </a:t>
            </a:r>
            <a:r>
              <a:rPr lang="zh-TW" altLang="en-US" sz="2000" dirty="0" smtClean="0">
                <a:solidFill>
                  <a:srgbClr val="0070C0"/>
                </a:solidFill>
                <a:ea typeface="新細明體" charset="-120"/>
              </a:rPr>
              <a:t>薪資總額 </a:t>
            </a:r>
            <a:r>
              <a:rPr lang="en-US" altLang="zh-TW" sz="2000" dirty="0" smtClean="0">
                <a:solidFill>
                  <a:srgbClr val="0070C0"/>
                </a:solidFill>
                <a:ea typeface="新細明體" charset="-120"/>
              </a:rPr>
              <a:t>– </a:t>
            </a:r>
            <a:r>
              <a:rPr lang="zh-TW" altLang="en-US" sz="2000" dirty="0" smtClean="0">
                <a:solidFill>
                  <a:srgbClr val="0070C0"/>
                </a:solidFill>
                <a:ea typeface="新細明體" charset="-120"/>
              </a:rPr>
              <a:t>房屋</a:t>
            </a:r>
            <a:r>
              <a:rPr lang="en-US" altLang="zh-TW" sz="2000" dirty="0" smtClean="0">
                <a:solidFill>
                  <a:srgbClr val="0070C0"/>
                </a:solidFill>
                <a:ea typeface="新細明體" charset="-120"/>
              </a:rPr>
              <a:t>/</a:t>
            </a:r>
            <a:r>
              <a:rPr lang="zh-TW" altLang="en-US" sz="2000" dirty="0" smtClean="0">
                <a:solidFill>
                  <a:srgbClr val="0070C0"/>
                </a:solidFill>
                <a:ea typeface="新細明體" charset="-120"/>
              </a:rPr>
              <a:t>土地稅 </a:t>
            </a:r>
            <a:r>
              <a:rPr lang="en-US" altLang="zh-TW" sz="2000" dirty="0" smtClean="0">
                <a:solidFill>
                  <a:srgbClr val="0070C0"/>
                </a:solidFill>
                <a:ea typeface="新細明體" charset="-120"/>
              </a:rPr>
              <a:t>– </a:t>
            </a:r>
            <a:r>
              <a:rPr lang="zh-TW" altLang="en-US" sz="2000" dirty="0" smtClean="0">
                <a:solidFill>
                  <a:srgbClr val="0070C0"/>
                </a:solidFill>
                <a:ea typeface="新細明體" charset="-120"/>
              </a:rPr>
              <a:t>房屋保險費 </a:t>
            </a:r>
            <a:r>
              <a:rPr lang="en-US" altLang="zh-TW" sz="2000" dirty="0" smtClean="0">
                <a:solidFill>
                  <a:srgbClr val="0070C0"/>
                </a:solidFill>
                <a:ea typeface="新細明體" charset="-120"/>
              </a:rPr>
              <a:t>- </a:t>
            </a:r>
            <a:r>
              <a:rPr lang="zh-TW" altLang="en-US" sz="2000" dirty="0" smtClean="0">
                <a:solidFill>
                  <a:srgbClr val="0070C0"/>
                </a:solidFill>
                <a:ea typeface="新細明體" charset="-120"/>
              </a:rPr>
              <a:t>其他債務付款</a:t>
            </a:r>
            <a:endParaRPr lang="en-US" altLang="zh-TW" sz="2000" dirty="0" smtClean="0">
              <a:solidFill>
                <a:srgbClr val="0070C0"/>
              </a:solidFill>
              <a:ea typeface="新細明體" charset="-120"/>
            </a:endParaRPr>
          </a:p>
          <a:p>
            <a:pPr eaLnBrk="1" hangingPunct="1">
              <a:lnSpc>
                <a:spcPct val="80000"/>
              </a:lnSpc>
            </a:pPr>
            <a:endParaRPr lang="en-US" altLang="zh-TW" sz="2400" u="sng" dirty="0" smtClean="0">
              <a:ea typeface="新細明體" charset="-120"/>
            </a:endParaRPr>
          </a:p>
          <a:p>
            <a:pPr eaLnBrk="1" hangingPunct="1">
              <a:lnSpc>
                <a:spcPct val="80000"/>
              </a:lnSpc>
              <a:buNone/>
            </a:pPr>
            <a:r>
              <a:rPr lang="zh-TW" altLang="en-US" sz="2400" dirty="0" smtClean="0">
                <a:ea typeface="新細明體" charset="-120"/>
              </a:rPr>
              <a:t>銀行使用</a:t>
            </a:r>
            <a:r>
              <a:rPr lang="zh-TW" altLang="en-US" sz="2400" dirty="0" smtClean="0">
                <a:solidFill>
                  <a:srgbClr val="FF0000"/>
                </a:solidFill>
                <a:ea typeface="新細明體" charset="-120"/>
              </a:rPr>
              <a:t> </a:t>
            </a:r>
            <a:r>
              <a:rPr lang="en-US" altLang="zh-TW" sz="2400" dirty="0" smtClean="0">
                <a:solidFill>
                  <a:srgbClr val="FF0000"/>
                </a:solidFill>
                <a:ea typeface="新細明體" charset="-120"/>
              </a:rPr>
              <a:t>(1) front- </a:t>
            </a:r>
            <a:r>
              <a:rPr lang="zh-TW" altLang="en-US" sz="2400" dirty="0" smtClean="0">
                <a:solidFill>
                  <a:srgbClr val="FF0000"/>
                </a:solidFill>
                <a:ea typeface="新細明體" charset="-120"/>
              </a:rPr>
              <a:t>限額 或 </a:t>
            </a:r>
            <a:r>
              <a:rPr lang="en-US" altLang="zh-TW" sz="2400" dirty="0" smtClean="0">
                <a:solidFill>
                  <a:srgbClr val="FF0000"/>
                </a:solidFill>
                <a:ea typeface="新細明體" charset="-120"/>
              </a:rPr>
              <a:t>(2) back-end </a:t>
            </a:r>
            <a:r>
              <a:rPr lang="zh-TW" altLang="en-US" sz="2400" dirty="0" smtClean="0">
                <a:solidFill>
                  <a:srgbClr val="FF0000"/>
                </a:solidFill>
                <a:ea typeface="新細明體" charset="-120"/>
              </a:rPr>
              <a:t>限額</a:t>
            </a:r>
            <a:r>
              <a:rPr lang="en-US" altLang="zh-TW" sz="2400" dirty="0" smtClean="0">
                <a:solidFill>
                  <a:srgbClr val="FF0000"/>
                </a:solidFill>
                <a:ea typeface="新細明體" charset="-120"/>
              </a:rPr>
              <a:t> </a:t>
            </a:r>
            <a:r>
              <a:rPr lang="zh-TW" altLang="en-US" sz="2400" b="1" i="1" dirty="0" smtClean="0">
                <a:solidFill>
                  <a:srgbClr val="C00000"/>
                </a:solidFill>
                <a:ea typeface="新細明體" charset="-120"/>
              </a:rPr>
              <a:t>較低者</a:t>
            </a:r>
            <a:r>
              <a:rPr lang="zh-TW" altLang="en-US" sz="2400" dirty="0" smtClean="0">
                <a:ea typeface="新細明體" charset="-120"/>
              </a:rPr>
              <a:t>，</a:t>
            </a:r>
            <a:endParaRPr lang="en-US" altLang="zh-TW" sz="2400" dirty="0" smtClean="0">
              <a:ea typeface="新細明體" charset="-120"/>
            </a:endParaRPr>
          </a:p>
          <a:p>
            <a:pPr eaLnBrk="1" hangingPunct="1">
              <a:lnSpc>
                <a:spcPct val="80000"/>
              </a:lnSpc>
              <a:buNone/>
            </a:pPr>
            <a:r>
              <a:rPr lang="en-US" altLang="zh-TW" sz="2400" dirty="0" smtClean="0">
                <a:ea typeface="新細明體" charset="-120"/>
              </a:rPr>
              <a:t>	</a:t>
            </a:r>
            <a:r>
              <a:rPr lang="zh-TW" altLang="en-US" sz="2400" dirty="0" smtClean="0">
                <a:ea typeface="新細明體" charset="-120"/>
              </a:rPr>
              <a:t>來衡量最大房貸承擔能力</a:t>
            </a:r>
            <a:r>
              <a:rPr lang="en-US" altLang="zh-TW" sz="2400" dirty="0" smtClean="0">
                <a:ea typeface="新細明體" charset="-120"/>
              </a:rPr>
              <a:t>=MIN (1,2)</a:t>
            </a:r>
          </a:p>
          <a:p>
            <a:pPr eaLnBrk="1" hangingPunct="1">
              <a:lnSpc>
                <a:spcPct val="80000"/>
              </a:lnSpc>
            </a:pPr>
            <a:endParaRPr lang="en-US" altLang="zh-TW" sz="2400" dirty="0" smtClean="0">
              <a:ea typeface="新細明體" charset="-120"/>
            </a:endParaRPr>
          </a:p>
          <a:p>
            <a:pPr eaLnBrk="1" hangingPunct="1">
              <a:lnSpc>
                <a:spcPct val="80000"/>
              </a:lnSpc>
            </a:pPr>
            <a:endParaRPr lang="en-US" altLang="zh-TW" sz="2400" dirty="0" smtClean="0">
              <a:ea typeface="新細明體" charset="-120"/>
            </a:endParaRPr>
          </a:p>
          <a:p>
            <a:pPr>
              <a:lnSpc>
                <a:spcPct val="80000"/>
              </a:lnSpc>
            </a:pPr>
            <a:endParaRPr lang="zh-TW" altLang="en-US" sz="2400" dirty="0" smtClean="0">
              <a:ea typeface="新細明體"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371600" y="304800"/>
            <a:ext cx="7772400" cy="1447800"/>
          </a:xfrm>
        </p:spPr>
        <p:txBody>
          <a:bodyPr/>
          <a:lstStyle/>
          <a:p>
            <a:pPr eaLnBrk="1" hangingPunct="1"/>
            <a:r>
              <a:rPr lang="zh-TW" altLang="en-US" dirty="0" smtClean="0">
                <a:ea typeface="新細明體" charset="-120"/>
              </a:rPr>
              <a:t>銀行決定給予房貸之計算步驟</a:t>
            </a:r>
            <a:endParaRPr lang="en-US" altLang="zh-TW" dirty="0" smtClean="0">
              <a:ea typeface="新細明體" charset="-120"/>
            </a:endParaRPr>
          </a:p>
        </p:txBody>
      </p:sp>
      <p:sp>
        <p:nvSpPr>
          <p:cNvPr id="765955" name="Rectangle 3"/>
          <p:cNvSpPr>
            <a:spLocks noGrp="1" noChangeArrowheads="1"/>
          </p:cNvSpPr>
          <p:nvPr>
            <p:ph type="body" idx="1"/>
          </p:nvPr>
        </p:nvSpPr>
        <p:spPr>
          <a:xfrm>
            <a:off x="304800" y="1752600"/>
            <a:ext cx="9144000" cy="4572000"/>
          </a:xfrm>
        </p:spPr>
        <p:txBody>
          <a:bodyPr/>
          <a:lstStyle/>
          <a:p>
            <a:pPr eaLnBrk="1" hangingPunct="1">
              <a:buNone/>
            </a:pPr>
            <a:endParaRPr lang="en-US" altLang="zh-TW" dirty="0" smtClean="0">
              <a:ea typeface="新細明體" charset="-120"/>
            </a:endParaRPr>
          </a:p>
          <a:p>
            <a:pPr eaLnBrk="1" hangingPunct="1">
              <a:buNone/>
            </a:pPr>
            <a:r>
              <a:rPr lang="en-US" altLang="zh-TW" dirty="0" smtClean="0">
                <a:ea typeface="新細明體" charset="-120"/>
              </a:rPr>
              <a:t>1) </a:t>
            </a:r>
            <a:r>
              <a:rPr lang="zh-TW" altLang="en-US" dirty="0" smtClean="0">
                <a:ea typeface="新細明體" charset="-120"/>
              </a:rPr>
              <a:t>每月薪資總額</a:t>
            </a:r>
            <a:endParaRPr lang="en-US" altLang="zh-TW" dirty="0" smtClean="0">
              <a:ea typeface="新細明體" charset="-120"/>
            </a:endParaRPr>
          </a:p>
          <a:p>
            <a:pPr eaLnBrk="1" hangingPunct="1">
              <a:buNone/>
            </a:pPr>
            <a:r>
              <a:rPr lang="en-US" altLang="zh-TW" dirty="0" smtClean="0">
                <a:ea typeface="新細明體" charset="-120"/>
              </a:rPr>
              <a:t>2) </a:t>
            </a:r>
            <a:r>
              <a:rPr lang="zh-TW" altLang="en-US" dirty="0" smtClean="0">
                <a:ea typeface="新細明體" charset="-120"/>
              </a:rPr>
              <a:t>每月債務付款金額</a:t>
            </a:r>
            <a:endParaRPr lang="en-US" altLang="zh-TW" dirty="0" smtClean="0">
              <a:ea typeface="新細明體" charset="-120"/>
            </a:endParaRPr>
          </a:p>
          <a:p>
            <a:pPr eaLnBrk="1" hangingPunct="1">
              <a:buNone/>
            </a:pPr>
            <a:r>
              <a:rPr lang="en-US" altLang="zh-TW" dirty="0" smtClean="0">
                <a:ea typeface="新細明體" charset="-120"/>
              </a:rPr>
              <a:t>3) </a:t>
            </a:r>
            <a:r>
              <a:rPr lang="zh-TW" altLang="en-US" dirty="0" smtClean="0">
                <a:ea typeface="新細明體" charset="-120"/>
              </a:rPr>
              <a:t>估計房屋</a:t>
            </a:r>
            <a:r>
              <a:rPr lang="en-US" altLang="zh-TW" dirty="0" smtClean="0">
                <a:ea typeface="新細明體" charset="-120"/>
              </a:rPr>
              <a:t>/</a:t>
            </a:r>
            <a:r>
              <a:rPr lang="zh-TW" altLang="en-US" dirty="0" smtClean="0">
                <a:ea typeface="新細明體" charset="-120"/>
              </a:rPr>
              <a:t>土地稅、房屋保費、其他負債付款</a:t>
            </a:r>
            <a:endParaRPr lang="en-US" altLang="zh-TW" dirty="0" smtClean="0">
              <a:ea typeface="新細明體" charset="-120"/>
            </a:endParaRPr>
          </a:p>
          <a:p>
            <a:pPr eaLnBrk="1" hangingPunct="1">
              <a:buNone/>
            </a:pPr>
            <a:r>
              <a:rPr lang="en-US" altLang="zh-TW" dirty="0" smtClean="0">
                <a:ea typeface="新細明體" charset="-120"/>
              </a:rPr>
              <a:t>4) </a:t>
            </a:r>
            <a:r>
              <a:rPr lang="zh-TW" altLang="en-US" dirty="0" smtClean="0">
                <a:ea typeface="新細明體" charset="-120"/>
              </a:rPr>
              <a:t>計算房貸付款能力第一法</a:t>
            </a:r>
            <a:r>
              <a:rPr lang="en-US" altLang="zh-TW" dirty="0" smtClean="0">
                <a:ea typeface="新細明體" charset="-120"/>
              </a:rPr>
              <a:t> </a:t>
            </a:r>
            <a:r>
              <a:rPr lang="en-US" altLang="zh-TW" sz="2400" dirty="0" smtClean="0">
                <a:ea typeface="新細明體" charset="-120"/>
              </a:rPr>
              <a:t>front-end ratio </a:t>
            </a:r>
            <a:r>
              <a:rPr lang="zh-TW" altLang="en-US" sz="2400" dirty="0" smtClean="0">
                <a:ea typeface="新細明體" charset="-120"/>
              </a:rPr>
              <a:t>限額</a:t>
            </a:r>
            <a:endParaRPr lang="en-US" altLang="zh-TW" sz="2400" dirty="0" smtClean="0">
              <a:ea typeface="新細明體" charset="-120"/>
            </a:endParaRPr>
          </a:p>
          <a:p>
            <a:pPr eaLnBrk="1" hangingPunct="1">
              <a:buNone/>
            </a:pPr>
            <a:r>
              <a:rPr lang="en-US" altLang="zh-TW" dirty="0" smtClean="0">
                <a:ea typeface="新細明體" charset="-120"/>
              </a:rPr>
              <a:t>5)</a:t>
            </a:r>
            <a:r>
              <a:rPr lang="zh-TW" altLang="en-US" dirty="0" smtClean="0">
                <a:ea typeface="新細明體" charset="-120"/>
              </a:rPr>
              <a:t>計算房貸付款能力第二法</a:t>
            </a:r>
            <a:r>
              <a:rPr lang="en-US" altLang="zh-TW" dirty="0" smtClean="0">
                <a:ea typeface="新細明體" charset="-120"/>
              </a:rPr>
              <a:t> </a:t>
            </a:r>
            <a:r>
              <a:rPr lang="en-US" altLang="zh-TW" sz="2400" dirty="0" smtClean="0">
                <a:ea typeface="新細明體" charset="-120"/>
              </a:rPr>
              <a:t>back-end ratio </a:t>
            </a:r>
            <a:r>
              <a:rPr lang="zh-TW" altLang="en-US" sz="2400" dirty="0" smtClean="0">
                <a:ea typeface="新細明體" charset="-120"/>
              </a:rPr>
              <a:t>限額</a:t>
            </a:r>
            <a:endParaRPr lang="en-US" altLang="zh-TW" sz="2400" dirty="0" smtClean="0">
              <a:ea typeface="新細明體" charset="-120"/>
            </a:endParaRPr>
          </a:p>
          <a:p>
            <a:pPr eaLnBrk="1" hangingPunct="1">
              <a:lnSpc>
                <a:spcPct val="80000"/>
              </a:lnSpc>
              <a:buNone/>
            </a:pPr>
            <a:r>
              <a:rPr lang="en-US" altLang="zh-TW" dirty="0" smtClean="0">
                <a:ea typeface="新細明體" charset="-120"/>
              </a:rPr>
              <a:t>6) </a:t>
            </a:r>
            <a:r>
              <a:rPr lang="zh-TW" altLang="en-US" dirty="0" smtClean="0">
                <a:ea typeface="新細明體" charset="-120"/>
              </a:rPr>
              <a:t>決定</a:t>
            </a:r>
            <a:r>
              <a:rPr lang="zh-TW" altLang="en-US" dirty="0" smtClean="0">
                <a:solidFill>
                  <a:srgbClr val="FF0000"/>
                </a:solidFill>
                <a:ea typeface="新細明體" charset="-120"/>
              </a:rPr>
              <a:t>最大的房貸承擔能力</a:t>
            </a:r>
            <a:endParaRPr lang="en-US" altLang="zh-TW" dirty="0" smtClean="0">
              <a:solidFill>
                <a:srgbClr val="FF0000"/>
              </a:solidFill>
              <a:ea typeface="新細明體" charset="-120"/>
            </a:endParaRPr>
          </a:p>
          <a:p>
            <a:pPr eaLnBrk="1" hangingPunct="1">
              <a:lnSpc>
                <a:spcPct val="80000"/>
              </a:lnSpc>
              <a:buNone/>
            </a:pPr>
            <a:r>
              <a:rPr lang="en-US" altLang="zh-TW" dirty="0" smtClean="0">
                <a:solidFill>
                  <a:srgbClr val="FF0000"/>
                </a:solidFill>
                <a:ea typeface="新細明體" charset="-120"/>
              </a:rPr>
              <a:t>				</a:t>
            </a:r>
            <a:r>
              <a:rPr lang="zh-TW" altLang="en-US" dirty="0" smtClean="0">
                <a:solidFill>
                  <a:srgbClr val="FF0000"/>
                </a:solidFill>
                <a:ea typeface="新細明體" charset="-120"/>
              </a:rPr>
              <a:t>為</a:t>
            </a:r>
            <a:r>
              <a:rPr lang="zh-TW" altLang="en-US" dirty="0" smtClean="0">
                <a:ea typeface="新細明體" charset="-120"/>
              </a:rPr>
              <a:t>二個限額中，選低的</a:t>
            </a:r>
            <a:endParaRPr lang="en-US" altLang="zh-TW"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5955">
                                            <p:txEl>
                                              <p:pRg st="1" end="1"/>
                                            </p:txEl>
                                          </p:spTgt>
                                        </p:tgtEl>
                                        <p:attrNameLst>
                                          <p:attrName>style.visibility</p:attrName>
                                        </p:attrNameLst>
                                      </p:cBhvr>
                                      <p:to>
                                        <p:strVal val="visible"/>
                                      </p:to>
                                    </p:set>
                                    <p:anim calcmode="lin" valueType="num">
                                      <p:cBhvr additive="base">
                                        <p:cTn id="7" dur="500" fill="hold"/>
                                        <p:tgtEl>
                                          <p:spTgt spid="765955">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659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5955">
                                            <p:txEl>
                                              <p:pRg st="2" end="2"/>
                                            </p:txEl>
                                          </p:spTgt>
                                        </p:tgtEl>
                                        <p:attrNameLst>
                                          <p:attrName>style.visibility</p:attrName>
                                        </p:attrNameLst>
                                      </p:cBhvr>
                                      <p:to>
                                        <p:strVal val="visible"/>
                                      </p:to>
                                    </p:set>
                                    <p:anim calcmode="lin" valueType="num">
                                      <p:cBhvr additive="base">
                                        <p:cTn id="13" dur="500" fill="hold"/>
                                        <p:tgtEl>
                                          <p:spTgt spid="765955">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659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65955">
                                            <p:txEl>
                                              <p:pRg st="3" end="3"/>
                                            </p:txEl>
                                          </p:spTgt>
                                        </p:tgtEl>
                                        <p:attrNameLst>
                                          <p:attrName>style.visibility</p:attrName>
                                        </p:attrNameLst>
                                      </p:cBhvr>
                                      <p:to>
                                        <p:strVal val="visible"/>
                                      </p:to>
                                    </p:set>
                                    <p:anim calcmode="lin" valueType="num">
                                      <p:cBhvr additive="base">
                                        <p:cTn id="19" dur="500" fill="hold"/>
                                        <p:tgtEl>
                                          <p:spTgt spid="76595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659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65955">
                                            <p:txEl>
                                              <p:pRg st="4" end="4"/>
                                            </p:txEl>
                                          </p:spTgt>
                                        </p:tgtEl>
                                        <p:attrNameLst>
                                          <p:attrName>style.visibility</p:attrName>
                                        </p:attrNameLst>
                                      </p:cBhvr>
                                      <p:to>
                                        <p:strVal val="visible"/>
                                      </p:to>
                                    </p:set>
                                    <p:anim calcmode="lin" valueType="num">
                                      <p:cBhvr additive="base">
                                        <p:cTn id="25" dur="500" fill="hold"/>
                                        <p:tgtEl>
                                          <p:spTgt spid="765955">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659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65955">
                                            <p:txEl>
                                              <p:pRg st="5" end="5"/>
                                            </p:txEl>
                                          </p:spTgt>
                                        </p:tgtEl>
                                        <p:attrNameLst>
                                          <p:attrName>style.visibility</p:attrName>
                                        </p:attrNameLst>
                                      </p:cBhvr>
                                      <p:to>
                                        <p:strVal val="visible"/>
                                      </p:to>
                                    </p:set>
                                    <p:anim calcmode="lin" valueType="num">
                                      <p:cBhvr additive="base">
                                        <p:cTn id="31" dur="500" fill="hold"/>
                                        <p:tgtEl>
                                          <p:spTgt spid="765955">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659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65955">
                                            <p:txEl>
                                              <p:pRg st="6" end="6"/>
                                            </p:txEl>
                                          </p:spTgt>
                                        </p:tgtEl>
                                        <p:attrNameLst>
                                          <p:attrName>style.visibility</p:attrName>
                                        </p:attrNameLst>
                                      </p:cBhvr>
                                      <p:to>
                                        <p:strVal val="visible"/>
                                      </p:to>
                                    </p:set>
                                    <p:anim calcmode="lin" valueType="num">
                                      <p:cBhvr additive="base">
                                        <p:cTn id="37" dur="500" fill="hold"/>
                                        <p:tgtEl>
                                          <p:spTgt spid="765955">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6595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65955">
                                            <p:txEl>
                                              <p:pRg st="7" end="7"/>
                                            </p:txEl>
                                          </p:spTgt>
                                        </p:tgtEl>
                                        <p:attrNameLst>
                                          <p:attrName>style.visibility</p:attrName>
                                        </p:attrNameLst>
                                      </p:cBhvr>
                                      <p:to>
                                        <p:strVal val="visible"/>
                                      </p:to>
                                    </p:set>
                                    <p:anim calcmode="lin" valueType="num">
                                      <p:cBhvr additive="base">
                                        <p:cTn id="43" dur="500" fill="hold"/>
                                        <p:tgtEl>
                                          <p:spTgt spid="765955">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6595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595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600200" y="304800"/>
            <a:ext cx="6858000" cy="1371600"/>
          </a:xfrm>
        </p:spPr>
        <p:txBody>
          <a:bodyPr/>
          <a:lstStyle/>
          <a:p>
            <a:pPr eaLnBrk="1" hangingPunct="1"/>
            <a:r>
              <a:rPr lang="zh-TW" altLang="en-US" dirty="0" smtClean="0">
                <a:ea typeface="新細明體" charset="-120"/>
              </a:rPr>
              <a:t>銀行決定給予房貸之計算步驟</a:t>
            </a:r>
            <a:endParaRPr lang="en-US" altLang="zh-TW" dirty="0" smtClean="0">
              <a:ea typeface="新細明體" charset="-120"/>
            </a:endParaRPr>
          </a:p>
        </p:txBody>
      </p:sp>
      <p:sp>
        <p:nvSpPr>
          <p:cNvPr id="766979" name="Rectangle 3"/>
          <p:cNvSpPr>
            <a:spLocks noGrp="1" noChangeArrowheads="1"/>
          </p:cNvSpPr>
          <p:nvPr>
            <p:ph type="body" idx="1"/>
          </p:nvPr>
        </p:nvSpPr>
        <p:spPr>
          <a:xfrm>
            <a:off x="457200" y="1676400"/>
            <a:ext cx="8458200" cy="4343400"/>
          </a:xfrm>
        </p:spPr>
        <p:txBody>
          <a:bodyPr/>
          <a:lstStyle/>
          <a:p>
            <a:pPr eaLnBrk="1" hangingPunct="1">
              <a:buNone/>
            </a:pPr>
            <a:r>
              <a:rPr lang="en-US" altLang="zh-TW" sz="2400" dirty="0" smtClean="0">
                <a:ea typeface="新細明體" charset="-120"/>
              </a:rPr>
              <a:t>7)</a:t>
            </a:r>
            <a:r>
              <a:rPr lang="zh-TW" altLang="en-US" sz="2400" dirty="0" smtClean="0">
                <a:ea typeface="新細明體" charset="-120"/>
              </a:rPr>
              <a:t>使用</a:t>
            </a:r>
            <a:r>
              <a:rPr lang="zh-TW" altLang="en-US" sz="2400" dirty="0" smtClean="0">
                <a:solidFill>
                  <a:srgbClr val="FF0000"/>
                </a:solidFill>
                <a:ea typeface="新細明體" charset="-120"/>
              </a:rPr>
              <a:t>最大的房貸承擔能力</a:t>
            </a:r>
            <a:r>
              <a:rPr lang="zh-TW" altLang="en-US" sz="2400" dirty="0" smtClean="0">
                <a:ea typeface="新細明體" charset="-120"/>
              </a:rPr>
              <a:t>來計算</a:t>
            </a:r>
            <a:r>
              <a:rPr lang="zh-TW" altLang="en-US" sz="2400" dirty="0" smtClean="0">
                <a:solidFill>
                  <a:srgbClr val="FF0000"/>
                </a:solidFill>
                <a:ea typeface="新細明體" charset="-120"/>
              </a:rPr>
              <a:t>房貸借款金額</a:t>
            </a:r>
            <a:endParaRPr lang="en-US" altLang="zh-TW" sz="2400" dirty="0" smtClean="0">
              <a:solidFill>
                <a:srgbClr val="FF0000"/>
              </a:solidFill>
              <a:ea typeface="新細明體" charset="-120"/>
            </a:endParaRPr>
          </a:p>
          <a:p>
            <a:pPr eaLnBrk="1" hangingPunct="1"/>
            <a:endParaRPr lang="en-US" altLang="zh-TW" sz="2400" dirty="0" smtClean="0">
              <a:ea typeface="新細明體" charset="-120"/>
            </a:endParaRPr>
          </a:p>
          <a:p>
            <a:pPr eaLnBrk="1" hangingPunct="1">
              <a:buNone/>
            </a:pPr>
            <a:r>
              <a:rPr lang="en-US" altLang="zh-TW" sz="2400" dirty="0" smtClean="0">
                <a:ea typeface="新細明體" charset="-120"/>
              </a:rPr>
              <a:t>8) </a:t>
            </a:r>
            <a:r>
              <a:rPr lang="zh-TW" altLang="en-US" sz="2400" dirty="0" smtClean="0">
                <a:ea typeface="新細明體" charset="-120"/>
              </a:rPr>
              <a:t>求 </a:t>
            </a:r>
            <a:r>
              <a:rPr lang="en-US" altLang="zh-TW" sz="2400" b="1" dirty="0" smtClean="0">
                <a:ea typeface="新細明體" charset="-120"/>
              </a:rPr>
              <a:t>PV =</a:t>
            </a:r>
            <a:r>
              <a:rPr lang="zh-TW" altLang="en-US" sz="2400" dirty="0" smtClean="0">
                <a:solidFill>
                  <a:srgbClr val="FF0000"/>
                </a:solidFill>
                <a:ea typeface="新細明體" charset="-120"/>
              </a:rPr>
              <a:t>房貸借款金額</a:t>
            </a:r>
            <a:endParaRPr lang="en-US" altLang="zh-TW" sz="2400" b="1" dirty="0" smtClean="0">
              <a:solidFill>
                <a:srgbClr val="FF0000"/>
              </a:solidFill>
              <a:ea typeface="新細明體" charset="-120"/>
            </a:endParaRPr>
          </a:p>
          <a:p>
            <a:pPr lvl="1" eaLnBrk="1" hangingPunct="1"/>
            <a:r>
              <a:rPr lang="en-US" altLang="zh-TW" sz="2400" dirty="0" smtClean="0">
                <a:ea typeface="新細明體" charset="-120"/>
              </a:rPr>
              <a:t>(NPER, I, FV = 0, PMT= </a:t>
            </a:r>
            <a:r>
              <a:rPr lang="en-US" altLang="zh-TW" sz="2400" b="1" dirty="0" smtClean="0">
                <a:ea typeface="新細明體" charset="-120"/>
              </a:rPr>
              <a:t>- </a:t>
            </a:r>
            <a:r>
              <a:rPr lang="zh-TW" altLang="en-US" sz="2400" dirty="0" smtClean="0">
                <a:solidFill>
                  <a:srgbClr val="FF0000"/>
                </a:solidFill>
                <a:ea typeface="新細明體" charset="-120"/>
              </a:rPr>
              <a:t>最大的房貸承擔能力</a:t>
            </a:r>
            <a:r>
              <a:rPr lang="en-US" altLang="zh-TW" sz="2400" dirty="0" smtClean="0">
                <a:ea typeface="新細明體" charset="-120"/>
              </a:rPr>
              <a:t>); </a:t>
            </a:r>
          </a:p>
          <a:p>
            <a:pPr lvl="1" eaLnBrk="1" hangingPunct="1"/>
            <a:endParaRPr lang="en-US" altLang="zh-TW" sz="2400" dirty="0" smtClean="0">
              <a:ea typeface="新細明體" charset="-120"/>
            </a:endParaRPr>
          </a:p>
          <a:p>
            <a:pPr eaLnBrk="1" hangingPunct="1">
              <a:buNone/>
            </a:pPr>
            <a:r>
              <a:rPr lang="en-US" altLang="zh-TW" sz="2400" dirty="0" smtClean="0">
                <a:ea typeface="新細明體" charset="-120"/>
              </a:rPr>
              <a:t>9) </a:t>
            </a:r>
            <a:r>
              <a:rPr lang="zh-TW" altLang="en-US" sz="2400" dirty="0" smtClean="0">
                <a:solidFill>
                  <a:srgbClr val="0070C0"/>
                </a:solidFill>
                <a:ea typeface="新細明體" charset="-120"/>
              </a:rPr>
              <a:t>最多可買房價</a:t>
            </a:r>
            <a:r>
              <a:rPr lang="en-US" altLang="zh-TW" sz="2400" b="1" dirty="0" smtClean="0">
                <a:solidFill>
                  <a:srgbClr val="0070C0"/>
                </a:solidFill>
                <a:ea typeface="新細明體" charset="-120"/>
              </a:rPr>
              <a:t> </a:t>
            </a:r>
            <a:r>
              <a:rPr lang="en-US" altLang="zh-TW" sz="2400" dirty="0" smtClean="0">
                <a:ea typeface="新細明體" charset="-120"/>
              </a:rPr>
              <a:t>(</a:t>
            </a:r>
            <a:r>
              <a:rPr lang="zh-TW" altLang="en-US" sz="2400" dirty="0" smtClean="0">
                <a:ea typeface="新細明體" charset="-120"/>
              </a:rPr>
              <a:t>記住公式</a:t>
            </a:r>
            <a:r>
              <a:rPr lang="en-US" altLang="zh-TW" sz="2400" dirty="0" smtClean="0">
                <a:ea typeface="新細明體" charset="-120"/>
              </a:rPr>
              <a:t>)</a:t>
            </a:r>
          </a:p>
          <a:p>
            <a:pPr lvl="1" eaLnBrk="1" hangingPunct="1"/>
            <a:r>
              <a:rPr lang="en-US" altLang="zh-TW" sz="2400" dirty="0" smtClean="0">
                <a:ea typeface="新細明體" charset="-120"/>
              </a:rPr>
              <a:t>=</a:t>
            </a:r>
            <a:r>
              <a:rPr lang="zh-TW" altLang="en-US" sz="2400" dirty="0" smtClean="0">
                <a:solidFill>
                  <a:schemeClr val="bg2"/>
                </a:solidFill>
                <a:ea typeface="新細明體" charset="-120"/>
              </a:rPr>
              <a:t>房貸借款金額 </a:t>
            </a:r>
            <a:r>
              <a:rPr lang="en-US" altLang="zh-TW" sz="2400" dirty="0" smtClean="0">
                <a:solidFill>
                  <a:schemeClr val="bg2"/>
                </a:solidFill>
                <a:ea typeface="新細明體" charset="-120"/>
              </a:rPr>
              <a:t>/ (1 – </a:t>
            </a:r>
            <a:r>
              <a:rPr lang="zh-TW" altLang="en-US" sz="2400" dirty="0" smtClean="0">
                <a:solidFill>
                  <a:schemeClr val="bg2"/>
                </a:solidFill>
                <a:ea typeface="新細明體" charset="-120"/>
              </a:rPr>
              <a:t>頭期款</a:t>
            </a:r>
            <a:r>
              <a:rPr lang="en-US" altLang="zh-TW" sz="2400" dirty="0" smtClean="0">
                <a:solidFill>
                  <a:schemeClr val="bg2"/>
                </a:solidFill>
                <a:ea typeface="新細明體" charset="-120"/>
              </a:rPr>
              <a:t>%) 	</a:t>
            </a:r>
          </a:p>
          <a:p>
            <a:pPr lvl="1" eaLnBrk="1" hangingPunct="1"/>
            <a:r>
              <a:rPr lang="en-US" altLang="zh-TW" sz="2400" dirty="0" smtClean="0">
                <a:solidFill>
                  <a:schemeClr val="bg2"/>
                </a:solidFill>
                <a:ea typeface="新細明體" charset="-120"/>
              </a:rPr>
              <a:t>=</a:t>
            </a:r>
            <a:r>
              <a:rPr lang="zh-TW" altLang="en-US" sz="2400" dirty="0" smtClean="0">
                <a:solidFill>
                  <a:schemeClr val="bg2"/>
                </a:solidFill>
                <a:ea typeface="新細明體" charset="-120"/>
              </a:rPr>
              <a:t>房貸借款金額 </a:t>
            </a:r>
            <a:r>
              <a:rPr lang="en-US" altLang="zh-TW" sz="2400" dirty="0" smtClean="0">
                <a:solidFill>
                  <a:schemeClr val="bg2"/>
                </a:solidFill>
                <a:ea typeface="新細明體" charset="-120"/>
              </a:rPr>
              <a:t>/ </a:t>
            </a:r>
            <a:r>
              <a:rPr lang="zh-TW" altLang="en-US" sz="2400" dirty="0" smtClean="0">
                <a:solidFill>
                  <a:schemeClr val="bg2"/>
                </a:solidFill>
                <a:ea typeface="新細明體" charset="-120"/>
              </a:rPr>
              <a:t>貸款成數比</a:t>
            </a:r>
            <a:endParaRPr lang="en-US" altLang="zh-TW" sz="2400" dirty="0" smtClean="0">
              <a:solidFill>
                <a:schemeClr val="bg2"/>
              </a:solidFill>
              <a:ea typeface="新細明體" charset="-120"/>
            </a:endParaRPr>
          </a:p>
          <a:p>
            <a:pPr lvl="1" eaLnBrk="1" hangingPunct="1"/>
            <a:r>
              <a:rPr lang="en-US" altLang="zh-TW" sz="2400" dirty="0" smtClean="0">
                <a:solidFill>
                  <a:schemeClr val="bg2"/>
                </a:solidFill>
                <a:ea typeface="新細明體" charset="-120"/>
              </a:rPr>
              <a:t>=</a:t>
            </a:r>
            <a:r>
              <a:rPr lang="zh-TW" altLang="en-US" sz="2400" dirty="0" smtClean="0">
                <a:solidFill>
                  <a:schemeClr val="bg2"/>
                </a:solidFill>
                <a:ea typeface="新細明體" charset="-120"/>
              </a:rPr>
              <a:t>房貸借款金額 </a:t>
            </a:r>
            <a:r>
              <a:rPr lang="en-US" altLang="zh-TW" sz="2400" dirty="0" smtClean="0">
                <a:solidFill>
                  <a:schemeClr val="bg2"/>
                </a:solidFill>
                <a:ea typeface="新細明體" charset="-120"/>
              </a:rPr>
              <a:t>+ </a:t>
            </a:r>
            <a:r>
              <a:rPr lang="zh-TW" altLang="en-US" sz="2400" dirty="0" smtClean="0">
                <a:solidFill>
                  <a:schemeClr val="bg2"/>
                </a:solidFill>
                <a:ea typeface="新細明體" charset="-120"/>
              </a:rPr>
              <a:t>頭期款金額</a:t>
            </a:r>
            <a:endParaRPr lang="en-US" altLang="zh-TW" sz="2400" dirty="0" smtClean="0">
              <a:solidFill>
                <a:schemeClr val="bg2"/>
              </a:solidFill>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6979">
                                            <p:txEl>
                                              <p:pRg st="0" end="0"/>
                                            </p:txEl>
                                          </p:spTgt>
                                        </p:tgtEl>
                                        <p:attrNameLst>
                                          <p:attrName>style.visibility</p:attrName>
                                        </p:attrNameLst>
                                      </p:cBhvr>
                                      <p:to>
                                        <p:strVal val="visible"/>
                                      </p:to>
                                    </p:set>
                                    <p:anim calcmode="lin" valueType="num">
                                      <p:cBhvr additive="base">
                                        <p:cTn id="7" dur="500" fill="hold"/>
                                        <p:tgtEl>
                                          <p:spTgt spid="7669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669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6979">
                                            <p:txEl>
                                              <p:pRg st="2" end="2"/>
                                            </p:txEl>
                                          </p:spTgt>
                                        </p:tgtEl>
                                        <p:attrNameLst>
                                          <p:attrName>style.visibility</p:attrName>
                                        </p:attrNameLst>
                                      </p:cBhvr>
                                      <p:to>
                                        <p:strVal val="visible"/>
                                      </p:to>
                                    </p:set>
                                    <p:anim calcmode="lin" valueType="num">
                                      <p:cBhvr additive="base">
                                        <p:cTn id="13" dur="500" fill="hold"/>
                                        <p:tgtEl>
                                          <p:spTgt spid="766979">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66979">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766979">
                                            <p:txEl>
                                              <p:pRg st="3" end="3"/>
                                            </p:txEl>
                                          </p:spTgt>
                                        </p:tgtEl>
                                        <p:attrNameLst>
                                          <p:attrName>style.visibility</p:attrName>
                                        </p:attrNameLst>
                                      </p:cBhvr>
                                      <p:to>
                                        <p:strVal val="visible"/>
                                      </p:to>
                                    </p:set>
                                    <p:anim calcmode="lin" valueType="num">
                                      <p:cBhvr additive="base">
                                        <p:cTn id="17" dur="500" fill="hold"/>
                                        <p:tgtEl>
                                          <p:spTgt spid="766979">
                                            <p:txEl>
                                              <p:pRg st="3" end="3"/>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7669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766979">
                                            <p:txEl>
                                              <p:pRg st="5" end="5"/>
                                            </p:txEl>
                                          </p:spTgt>
                                        </p:tgtEl>
                                        <p:attrNameLst>
                                          <p:attrName>style.visibility</p:attrName>
                                        </p:attrNameLst>
                                      </p:cBhvr>
                                      <p:to>
                                        <p:strVal val="visible"/>
                                      </p:to>
                                    </p:set>
                                    <p:anim calcmode="lin" valueType="num">
                                      <p:cBhvr additive="base">
                                        <p:cTn id="23" dur="500" fill="hold"/>
                                        <p:tgtEl>
                                          <p:spTgt spid="766979">
                                            <p:txEl>
                                              <p:pRg st="5" end="5"/>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766979">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766979">
                                            <p:txEl>
                                              <p:pRg st="6" end="6"/>
                                            </p:txEl>
                                          </p:spTgt>
                                        </p:tgtEl>
                                        <p:attrNameLst>
                                          <p:attrName>style.visibility</p:attrName>
                                        </p:attrNameLst>
                                      </p:cBhvr>
                                      <p:to>
                                        <p:strVal val="visible"/>
                                      </p:to>
                                    </p:set>
                                    <p:anim calcmode="lin" valueType="num">
                                      <p:cBhvr additive="base">
                                        <p:cTn id="27" dur="500" fill="hold"/>
                                        <p:tgtEl>
                                          <p:spTgt spid="766979">
                                            <p:txEl>
                                              <p:pRg st="6" end="6"/>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766979">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766979">
                                            <p:txEl>
                                              <p:pRg st="7" end="7"/>
                                            </p:txEl>
                                          </p:spTgt>
                                        </p:tgtEl>
                                        <p:attrNameLst>
                                          <p:attrName>style.visibility</p:attrName>
                                        </p:attrNameLst>
                                      </p:cBhvr>
                                      <p:to>
                                        <p:strVal val="visible"/>
                                      </p:to>
                                    </p:set>
                                    <p:anim calcmode="lin" valueType="num">
                                      <p:cBhvr additive="base">
                                        <p:cTn id="31" dur="500" fill="hold"/>
                                        <p:tgtEl>
                                          <p:spTgt spid="766979">
                                            <p:txEl>
                                              <p:pRg st="7" end="7"/>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66979">
                                            <p:txEl>
                                              <p:pRg st="7" end="7"/>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766979">
                                            <p:txEl>
                                              <p:pRg st="8" end="8"/>
                                            </p:txEl>
                                          </p:spTgt>
                                        </p:tgtEl>
                                        <p:attrNameLst>
                                          <p:attrName>style.visibility</p:attrName>
                                        </p:attrNameLst>
                                      </p:cBhvr>
                                      <p:to>
                                        <p:strVal val="visible"/>
                                      </p:to>
                                    </p:set>
                                    <p:anim calcmode="lin" valueType="num">
                                      <p:cBhvr additive="base">
                                        <p:cTn id="35" dur="500" fill="hold"/>
                                        <p:tgtEl>
                                          <p:spTgt spid="766979">
                                            <p:txEl>
                                              <p:pRg st="8" end="8"/>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76697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697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600200" y="304800"/>
            <a:ext cx="6858000" cy="1371600"/>
          </a:xfrm>
        </p:spPr>
        <p:txBody>
          <a:bodyPr/>
          <a:lstStyle/>
          <a:p>
            <a:pPr eaLnBrk="1" hangingPunct="1"/>
            <a:r>
              <a:rPr lang="zh-TW" altLang="en-US" dirty="0" smtClean="0">
                <a:ea typeface="新細明體" charset="-120"/>
              </a:rPr>
              <a:t>實例</a:t>
            </a:r>
            <a:endParaRPr lang="en-US" altLang="zh-TW" dirty="0" smtClean="0">
              <a:ea typeface="新細明體" charset="-120"/>
            </a:endParaRPr>
          </a:p>
        </p:txBody>
      </p:sp>
      <p:sp>
        <p:nvSpPr>
          <p:cNvPr id="768003" name="Rectangle 3"/>
          <p:cNvSpPr>
            <a:spLocks noGrp="1" noChangeArrowheads="1"/>
          </p:cNvSpPr>
          <p:nvPr>
            <p:ph type="body" idx="1"/>
          </p:nvPr>
        </p:nvSpPr>
        <p:spPr>
          <a:xfrm>
            <a:off x="457200" y="2057400"/>
            <a:ext cx="8305800" cy="4191000"/>
          </a:xfrm>
        </p:spPr>
        <p:txBody>
          <a:bodyPr/>
          <a:lstStyle/>
          <a:p>
            <a:pPr eaLnBrk="1" hangingPunct="1">
              <a:lnSpc>
                <a:spcPct val="80000"/>
              </a:lnSpc>
              <a:buNone/>
            </a:pPr>
            <a:r>
              <a:rPr lang="zh-TW" altLang="en-US" sz="2800" dirty="0" smtClean="0">
                <a:ea typeface="新細明體" charset="-120"/>
              </a:rPr>
              <a:t>每月薪資總額</a:t>
            </a:r>
            <a:r>
              <a:rPr lang="en-US" altLang="zh-TW" sz="2800" dirty="0" smtClean="0">
                <a:ea typeface="新細明體" charset="-120"/>
              </a:rPr>
              <a:t>= $3000</a:t>
            </a:r>
          </a:p>
          <a:p>
            <a:pPr eaLnBrk="1" hangingPunct="1">
              <a:lnSpc>
                <a:spcPct val="80000"/>
              </a:lnSpc>
              <a:buNone/>
            </a:pPr>
            <a:r>
              <a:rPr lang="zh-TW" altLang="en-US" sz="2800" dirty="0" smtClean="0">
                <a:ea typeface="新細明體" charset="-120"/>
              </a:rPr>
              <a:t>每月債務還款</a:t>
            </a:r>
            <a:r>
              <a:rPr lang="en-US" altLang="zh-TW" sz="2800" dirty="0" smtClean="0">
                <a:ea typeface="新細明體" charset="-120"/>
              </a:rPr>
              <a:t>= $300</a:t>
            </a:r>
          </a:p>
          <a:p>
            <a:pPr eaLnBrk="1" hangingPunct="1">
              <a:lnSpc>
                <a:spcPct val="80000"/>
              </a:lnSpc>
              <a:buNone/>
            </a:pPr>
            <a:r>
              <a:rPr lang="zh-TW" altLang="en-US" sz="2800" dirty="0" smtClean="0">
                <a:ea typeface="新細明體" charset="-120"/>
              </a:rPr>
              <a:t>估計稅金</a:t>
            </a:r>
            <a:r>
              <a:rPr lang="en-US" altLang="zh-TW" sz="2800" dirty="0" smtClean="0">
                <a:ea typeface="新細明體" charset="-120"/>
              </a:rPr>
              <a:t>/</a:t>
            </a:r>
            <a:r>
              <a:rPr lang="zh-TW" altLang="en-US" sz="2800" dirty="0" smtClean="0">
                <a:ea typeface="新細明體" charset="-120"/>
              </a:rPr>
              <a:t>保險費</a:t>
            </a:r>
            <a:r>
              <a:rPr lang="en-US" altLang="zh-TW" sz="2800" dirty="0" smtClean="0">
                <a:ea typeface="新細明體" charset="-120"/>
              </a:rPr>
              <a:t>= $150/mo</a:t>
            </a:r>
          </a:p>
          <a:p>
            <a:pPr eaLnBrk="1" hangingPunct="1">
              <a:lnSpc>
                <a:spcPct val="80000"/>
              </a:lnSpc>
              <a:buNone/>
            </a:pPr>
            <a:endParaRPr lang="en-US" altLang="zh-TW" sz="2800" dirty="0" smtClean="0">
              <a:ea typeface="新細明體" charset="-120"/>
            </a:endParaRPr>
          </a:p>
          <a:p>
            <a:pPr eaLnBrk="1" hangingPunct="1">
              <a:lnSpc>
                <a:spcPct val="80000"/>
              </a:lnSpc>
              <a:buNone/>
            </a:pPr>
            <a:r>
              <a:rPr lang="en-US" altLang="zh-TW" sz="2400" b="1" dirty="0" smtClean="0">
                <a:ea typeface="新細明體" charset="-120"/>
              </a:rPr>
              <a:t>Front End Ratio</a:t>
            </a:r>
            <a:r>
              <a:rPr lang="zh-TW" altLang="en-US" sz="2400" b="1" dirty="0" smtClean="0">
                <a:ea typeface="新細明體" charset="-120"/>
              </a:rPr>
              <a:t>限額</a:t>
            </a:r>
            <a:r>
              <a:rPr lang="en-US" altLang="zh-TW" sz="2400" b="1" dirty="0" smtClean="0">
                <a:ea typeface="新細明體" charset="-120"/>
              </a:rPr>
              <a:t>	</a:t>
            </a:r>
            <a:r>
              <a:rPr lang="en-US" altLang="zh-TW" sz="2400" dirty="0" smtClean="0">
                <a:ea typeface="新細明體" charset="-120"/>
              </a:rPr>
              <a:t>= </a:t>
            </a:r>
            <a:r>
              <a:rPr lang="zh-TW" altLang="en-US" sz="2400" dirty="0" smtClean="0">
                <a:ea typeface="新細明體" charset="-120"/>
              </a:rPr>
              <a:t>薪資總額</a:t>
            </a:r>
            <a:r>
              <a:rPr lang="en-US" altLang="zh-TW" sz="2400" dirty="0" smtClean="0">
                <a:ea typeface="新細明體" charset="-120"/>
              </a:rPr>
              <a:t>*.28 – </a:t>
            </a:r>
            <a:r>
              <a:rPr lang="zh-TW" altLang="en-US" sz="2400" dirty="0" smtClean="0">
                <a:ea typeface="新細明體" charset="-120"/>
              </a:rPr>
              <a:t>稅金</a:t>
            </a:r>
            <a:r>
              <a:rPr lang="en-US" altLang="zh-TW" sz="2400" dirty="0" smtClean="0">
                <a:ea typeface="新細明體" charset="-120"/>
              </a:rPr>
              <a:t>/</a:t>
            </a:r>
            <a:r>
              <a:rPr lang="zh-TW" altLang="en-US" sz="2400" dirty="0" smtClean="0">
                <a:ea typeface="新細明體" charset="-120"/>
              </a:rPr>
              <a:t>保險費</a:t>
            </a:r>
            <a:endParaRPr lang="en-US" altLang="zh-TW" sz="2400" dirty="0" smtClean="0">
              <a:ea typeface="新細明體" charset="-120"/>
            </a:endParaRPr>
          </a:p>
          <a:p>
            <a:pPr eaLnBrk="1" hangingPunct="1">
              <a:lnSpc>
                <a:spcPct val="80000"/>
              </a:lnSpc>
              <a:buNone/>
            </a:pPr>
            <a:r>
              <a:rPr lang="en-US" altLang="zh-TW" sz="2400" dirty="0" smtClean="0">
                <a:ea typeface="新細明體" charset="-120"/>
              </a:rPr>
              <a:t>=$3000*.28 – 150 = 690</a:t>
            </a:r>
          </a:p>
          <a:p>
            <a:pPr eaLnBrk="1" hangingPunct="1">
              <a:lnSpc>
                <a:spcPct val="80000"/>
              </a:lnSpc>
              <a:buNone/>
            </a:pPr>
            <a:r>
              <a:rPr lang="en-US" altLang="zh-TW" sz="2400" b="1" dirty="0" smtClean="0">
                <a:ea typeface="新細明體" charset="-120"/>
              </a:rPr>
              <a:t>Back End Ratio</a:t>
            </a:r>
            <a:r>
              <a:rPr lang="zh-TW" altLang="en-US" sz="2400" b="1" dirty="0" smtClean="0">
                <a:ea typeface="新細明體" charset="-120"/>
              </a:rPr>
              <a:t>限額</a:t>
            </a:r>
            <a:endParaRPr lang="en-US" altLang="zh-TW" sz="2400" b="1" dirty="0" smtClean="0">
              <a:ea typeface="新細明體" charset="-120"/>
            </a:endParaRPr>
          </a:p>
          <a:p>
            <a:pPr eaLnBrk="1" hangingPunct="1">
              <a:lnSpc>
                <a:spcPct val="80000"/>
              </a:lnSpc>
              <a:buNone/>
            </a:pPr>
            <a:r>
              <a:rPr lang="en-US" altLang="zh-TW" sz="2400" b="1" dirty="0" smtClean="0">
                <a:ea typeface="新細明體" charset="-120"/>
              </a:rPr>
              <a:t>	</a:t>
            </a:r>
            <a:r>
              <a:rPr lang="en-US" altLang="zh-TW" sz="2400" dirty="0" smtClean="0">
                <a:ea typeface="新細明體" charset="-120"/>
              </a:rPr>
              <a:t>=</a:t>
            </a:r>
            <a:r>
              <a:rPr lang="zh-TW" altLang="en-US" sz="2400" dirty="0" smtClean="0">
                <a:ea typeface="新細明體" charset="-120"/>
              </a:rPr>
              <a:t>薪資總額</a:t>
            </a:r>
            <a:r>
              <a:rPr lang="en-US" altLang="zh-TW" sz="2400" dirty="0" smtClean="0">
                <a:ea typeface="新細明體" charset="-120"/>
              </a:rPr>
              <a:t>*.36 – </a:t>
            </a:r>
            <a:r>
              <a:rPr lang="zh-TW" altLang="en-US" sz="2400" dirty="0" smtClean="0">
                <a:ea typeface="新細明體" charset="-120"/>
              </a:rPr>
              <a:t>稅金</a:t>
            </a:r>
            <a:r>
              <a:rPr lang="en-US" altLang="zh-TW" sz="2400" dirty="0" smtClean="0">
                <a:ea typeface="新細明體" charset="-120"/>
              </a:rPr>
              <a:t>/</a:t>
            </a:r>
            <a:r>
              <a:rPr lang="zh-TW" altLang="en-US" sz="2400" dirty="0" smtClean="0">
                <a:ea typeface="新細明體" charset="-120"/>
              </a:rPr>
              <a:t>保險費 </a:t>
            </a:r>
            <a:r>
              <a:rPr lang="en-US" altLang="zh-TW" sz="2400" dirty="0" smtClean="0">
                <a:ea typeface="新細明體" charset="-120"/>
              </a:rPr>
              <a:t>– </a:t>
            </a:r>
            <a:r>
              <a:rPr lang="zh-TW" altLang="en-US" sz="2400" dirty="0" smtClean="0">
                <a:ea typeface="新細明體" charset="-120"/>
              </a:rPr>
              <a:t>其他負債</a:t>
            </a:r>
            <a:endParaRPr lang="en-US" altLang="zh-TW" sz="2400" dirty="0" smtClean="0">
              <a:ea typeface="新細明體" charset="-120"/>
            </a:endParaRPr>
          </a:p>
          <a:p>
            <a:pPr eaLnBrk="1" hangingPunct="1">
              <a:lnSpc>
                <a:spcPct val="80000"/>
              </a:lnSpc>
              <a:buNone/>
            </a:pPr>
            <a:r>
              <a:rPr lang="en-US" altLang="zh-TW" sz="2400" dirty="0" smtClean="0">
                <a:ea typeface="新細明體" charset="-120"/>
              </a:rPr>
              <a:t>	=$3000*.36 – 150 – 300 = 630</a:t>
            </a:r>
          </a:p>
          <a:p>
            <a:pPr eaLnBrk="1" hangingPunct="1">
              <a:lnSpc>
                <a:spcPct val="80000"/>
              </a:lnSpc>
            </a:pPr>
            <a:endParaRPr lang="en-US" altLang="zh-TW" sz="2800" dirty="0" smtClean="0">
              <a:ea typeface="新細明體" charset="-120"/>
            </a:endParaRPr>
          </a:p>
          <a:p>
            <a:pPr eaLnBrk="1" hangingPunct="1">
              <a:lnSpc>
                <a:spcPct val="80000"/>
              </a:lnSpc>
            </a:pPr>
            <a:r>
              <a:rPr lang="zh-TW" altLang="en-US" sz="2800" dirty="0" smtClean="0">
                <a:solidFill>
                  <a:srgbClr val="FF0000"/>
                </a:solidFill>
                <a:ea typeface="新細明體" charset="-120"/>
              </a:rPr>
              <a:t>最大的房貸承擔能力</a:t>
            </a:r>
            <a:r>
              <a:rPr lang="en-US" altLang="zh-TW" sz="2800" dirty="0" smtClean="0">
                <a:ea typeface="新細明體" charset="-120"/>
              </a:rPr>
              <a:t>= MIN of (690, 630)= </a:t>
            </a:r>
            <a:r>
              <a:rPr lang="en-US" altLang="zh-TW" sz="2800" b="1" dirty="0" smtClean="0">
                <a:ea typeface="新細明體" charset="-120"/>
              </a:rPr>
              <a:t>$630</a:t>
            </a:r>
            <a:endParaRPr lang="en-US" altLang="zh-TW" dirty="0" smtClean="0">
              <a:ea typeface="新細明體"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8003">
                                            <p:txEl>
                                              <p:pRg st="0" end="0"/>
                                            </p:txEl>
                                          </p:spTgt>
                                        </p:tgtEl>
                                        <p:attrNameLst>
                                          <p:attrName>style.visibility</p:attrName>
                                        </p:attrNameLst>
                                      </p:cBhvr>
                                      <p:to>
                                        <p:strVal val="visible"/>
                                      </p:to>
                                    </p:set>
                                    <p:anim calcmode="lin" valueType="num">
                                      <p:cBhvr additive="base">
                                        <p:cTn id="7" dur="500" fill="hold"/>
                                        <p:tgtEl>
                                          <p:spTgt spid="76800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680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8003">
                                            <p:txEl>
                                              <p:pRg st="1" end="1"/>
                                            </p:txEl>
                                          </p:spTgt>
                                        </p:tgtEl>
                                        <p:attrNameLst>
                                          <p:attrName>style.visibility</p:attrName>
                                        </p:attrNameLst>
                                      </p:cBhvr>
                                      <p:to>
                                        <p:strVal val="visible"/>
                                      </p:to>
                                    </p:set>
                                    <p:anim calcmode="lin" valueType="num">
                                      <p:cBhvr additive="base">
                                        <p:cTn id="13" dur="500" fill="hold"/>
                                        <p:tgtEl>
                                          <p:spTgt spid="76800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680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68003">
                                            <p:txEl>
                                              <p:pRg st="2" end="2"/>
                                            </p:txEl>
                                          </p:spTgt>
                                        </p:tgtEl>
                                        <p:attrNameLst>
                                          <p:attrName>style.visibility</p:attrName>
                                        </p:attrNameLst>
                                      </p:cBhvr>
                                      <p:to>
                                        <p:strVal val="visible"/>
                                      </p:to>
                                    </p:set>
                                    <p:anim calcmode="lin" valueType="num">
                                      <p:cBhvr additive="base">
                                        <p:cTn id="19" dur="500" fill="hold"/>
                                        <p:tgtEl>
                                          <p:spTgt spid="76800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680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68003">
                                            <p:txEl>
                                              <p:pRg st="4" end="4"/>
                                            </p:txEl>
                                          </p:spTgt>
                                        </p:tgtEl>
                                        <p:attrNameLst>
                                          <p:attrName>style.visibility</p:attrName>
                                        </p:attrNameLst>
                                      </p:cBhvr>
                                      <p:to>
                                        <p:strVal val="visible"/>
                                      </p:to>
                                    </p:set>
                                    <p:anim calcmode="lin" valueType="num">
                                      <p:cBhvr additive="base">
                                        <p:cTn id="25" dur="500" fill="hold"/>
                                        <p:tgtEl>
                                          <p:spTgt spid="76800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680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68003">
                                            <p:txEl>
                                              <p:pRg st="5" end="5"/>
                                            </p:txEl>
                                          </p:spTgt>
                                        </p:tgtEl>
                                        <p:attrNameLst>
                                          <p:attrName>style.visibility</p:attrName>
                                        </p:attrNameLst>
                                      </p:cBhvr>
                                      <p:to>
                                        <p:strVal val="visible"/>
                                      </p:to>
                                    </p:set>
                                    <p:anim calcmode="lin" valueType="num">
                                      <p:cBhvr additive="base">
                                        <p:cTn id="31" dur="500" fill="hold"/>
                                        <p:tgtEl>
                                          <p:spTgt spid="76800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6800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68003">
                                            <p:txEl>
                                              <p:pRg st="6" end="6"/>
                                            </p:txEl>
                                          </p:spTgt>
                                        </p:tgtEl>
                                        <p:attrNameLst>
                                          <p:attrName>style.visibility</p:attrName>
                                        </p:attrNameLst>
                                      </p:cBhvr>
                                      <p:to>
                                        <p:strVal val="visible"/>
                                      </p:to>
                                    </p:set>
                                    <p:anim calcmode="lin" valueType="num">
                                      <p:cBhvr additive="base">
                                        <p:cTn id="37" dur="500" fill="hold"/>
                                        <p:tgtEl>
                                          <p:spTgt spid="76800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6800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68003">
                                            <p:txEl>
                                              <p:pRg st="7" end="7"/>
                                            </p:txEl>
                                          </p:spTgt>
                                        </p:tgtEl>
                                        <p:attrNameLst>
                                          <p:attrName>style.visibility</p:attrName>
                                        </p:attrNameLst>
                                      </p:cBhvr>
                                      <p:to>
                                        <p:strVal val="visible"/>
                                      </p:to>
                                    </p:set>
                                    <p:anim calcmode="lin" valueType="num">
                                      <p:cBhvr additive="base">
                                        <p:cTn id="43" dur="500" fill="hold"/>
                                        <p:tgtEl>
                                          <p:spTgt spid="768003">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6800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768003">
                                            <p:txEl>
                                              <p:pRg st="8" end="8"/>
                                            </p:txEl>
                                          </p:spTgt>
                                        </p:tgtEl>
                                        <p:attrNameLst>
                                          <p:attrName>style.visibility</p:attrName>
                                        </p:attrNameLst>
                                      </p:cBhvr>
                                      <p:to>
                                        <p:strVal val="visible"/>
                                      </p:to>
                                    </p:set>
                                    <p:anim calcmode="lin" valueType="num">
                                      <p:cBhvr additive="base">
                                        <p:cTn id="49" dur="500" fill="hold"/>
                                        <p:tgtEl>
                                          <p:spTgt spid="768003">
                                            <p:txEl>
                                              <p:pRg st="8" end="8"/>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76800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768003">
                                            <p:txEl>
                                              <p:pRg st="10" end="10"/>
                                            </p:txEl>
                                          </p:spTgt>
                                        </p:tgtEl>
                                        <p:attrNameLst>
                                          <p:attrName>style.visibility</p:attrName>
                                        </p:attrNameLst>
                                      </p:cBhvr>
                                      <p:to>
                                        <p:strVal val="visible"/>
                                      </p:to>
                                    </p:set>
                                    <p:anim calcmode="lin" valueType="num">
                                      <p:cBhvr additive="base">
                                        <p:cTn id="55" dur="500" fill="hold"/>
                                        <p:tgtEl>
                                          <p:spTgt spid="768003">
                                            <p:txEl>
                                              <p:pRg st="10" end="1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76800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03" grpId="0" build="p" autoUpdateAnimBg="0"/>
    </p:bldLst>
  </p:timing>
</p:sld>
</file>

<file path=ppt/theme/theme1.xml><?xml version="1.0" encoding="utf-8"?>
<a:theme xmlns:a="http://schemas.openxmlformats.org/drawingml/2006/main" name="Blends">
  <a:themeElements>
    <a:clrScheme name="">
      <a:dk1>
        <a:srgbClr val="000000"/>
      </a:dk1>
      <a:lt1>
        <a:srgbClr val="FFFFFF"/>
      </a:lt1>
      <a:dk2>
        <a:srgbClr val="333399"/>
      </a:dk2>
      <a:lt2>
        <a:srgbClr val="1C1C1C"/>
      </a:lt2>
      <a:accent1>
        <a:srgbClr val="008080"/>
      </a:accent1>
      <a:accent2>
        <a:srgbClr val="FFCF01"/>
      </a:accent2>
      <a:accent3>
        <a:srgbClr val="FFFFFF"/>
      </a:accent3>
      <a:accent4>
        <a:srgbClr val="000000"/>
      </a:accent4>
      <a:accent5>
        <a:srgbClr val="AAC0C0"/>
      </a:accent5>
      <a:accent6>
        <a:srgbClr val="E7BB01"/>
      </a:accent6>
      <a:hlink>
        <a:srgbClr val="993366"/>
      </a:hlink>
      <a:folHlink>
        <a:srgbClr val="000099"/>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9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96"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12651</TotalTime>
  <Words>1454</Words>
  <Application>Microsoft Office PowerPoint</Application>
  <PresentationFormat>如螢幕大小 (4:3)</PresentationFormat>
  <Paragraphs>404</Paragraphs>
  <Slides>27</Slides>
  <Notes>23</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27</vt:i4>
      </vt:variant>
    </vt:vector>
  </HeadingPairs>
  <TitlesOfParts>
    <vt:vector size="29" baseType="lpstr">
      <vt:lpstr>Blends</vt:lpstr>
      <vt:lpstr>Worksheet</vt:lpstr>
      <vt:lpstr>Lab 4 買房負擔</vt:lpstr>
      <vt:lpstr>買房財務計劃</vt:lpstr>
      <vt:lpstr>不動產抵押: 房貸</vt:lpstr>
      <vt:lpstr>房貸保險，簡稱 PMI</vt:lpstr>
      <vt:lpstr>美國例子: 銀行衡量房貸承擔能力 (計算每月最大房貸付款能力，二種方法)</vt:lpstr>
      <vt:lpstr>銀行衡量房貸承擔能力</vt:lpstr>
      <vt:lpstr>銀行決定給予房貸之計算步驟</vt:lpstr>
      <vt:lpstr>銀行決定給予房貸之計算步驟</vt:lpstr>
      <vt:lpstr>實例</vt:lpstr>
      <vt:lpstr>實例</vt:lpstr>
      <vt:lpstr>投影片 11</vt:lpstr>
      <vt:lpstr>投影片 12</vt:lpstr>
      <vt:lpstr>投影片 13</vt:lpstr>
      <vt:lpstr>投影片 14</vt:lpstr>
      <vt:lpstr>投影片 15</vt:lpstr>
      <vt:lpstr>在 Excel 使用 IF函數 計算保險費  Logical test: 頭期款$ &lt; 20% 房價 Value if true: 房貸借款$*保險費因子 factor Value if false: 0 </vt:lpstr>
      <vt:lpstr>在 Excel 使用 IF函數 計算保險費</vt:lpstr>
      <vt:lpstr>在 Excel 使用 IF函數 計算保險費</vt:lpstr>
      <vt:lpstr>在 Excel 使用 IF函數 計算保險費</vt:lpstr>
      <vt:lpstr> IF 例二</vt:lpstr>
      <vt:lpstr>The IF Function to Calculate House Feasibility</vt:lpstr>
      <vt:lpstr>作業中的注意事項</vt:lpstr>
      <vt:lpstr>分析藍本管理員中的注意事項</vt:lpstr>
      <vt:lpstr>記住事項</vt:lpstr>
      <vt:lpstr>一般房貸資訊: 固定利率</vt:lpstr>
      <vt:lpstr>變動房貸利率 Adjustable-Rate Mortgage (ARM)</vt:lpstr>
      <vt:lpstr>變動房貸利率: 三種天花板利率</vt:lpstr>
    </vt:vector>
  </TitlesOfParts>
  <Company>Dalton Publications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Dalton</dc:creator>
  <cp:lastModifiedBy>Judy</cp:lastModifiedBy>
  <cp:revision>196</cp:revision>
  <cp:lastPrinted>2002-04-15T17:37:50Z</cp:lastPrinted>
  <dcterms:created xsi:type="dcterms:W3CDTF">2000-07-11T16:08:35Z</dcterms:created>
  <dcterms:modified xsi:type="dcterms:W3CDTF">2013-01-30T03:00:18Z</dcterms:modified>
</cp:coreProperties>
</file>